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notesSlides/notesSlide1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3.xml" ContentType="application/vnd.openxmlformats-officedocument.presentationml.notesSlide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30.xml" ContentType="application/vnd.openxmlformats-officedocument.presentationml.notesSlide+xml"/>
  <Override PartName="/ppt/tags/tag52.xml" ContentType="application/vnd.openxmlformats-officedocument.presentationml.tags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tags/tag41.xml" ContentType="application/vnd.openxmlformats-officedocument.presentationml.tags+xml"/>
  <Override PartName="/ppt/slides/slide77.xml" ContentType="application/vnd.openxmlformats-officedocument.presentationml.slide+xml"/>
  <Override PartName="/ppt/theme/theme10.xml" ContentType="application/vnd.openxmlformats-officedocument.theme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65.xml" ContentType="application/vnd.openxmlformats-officedocument.presentationml.slideLayout+xml"/>
  <Override PartName="/ppt/tags/tag5.xml" ContentType="application/vnd.openxmlformats-officedocument.presentationml.tags+xml"/>
  <Override PartName="/ppt/notesSlides/notesSlide57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emf" ContentType="image/x-emf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60.xml" ContentType="application/vnd.openxmlformats-officedocument.presentationml.notes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tags/tag24.xml" ContentType="application/vnd.openxmlformats-officedocument.presentationml.tags+xml"/>
  <Override PartName="/ppt/tags/tag13.xml" ContentType="application/vnd.openxmlformats-officedocument.presentationml.tags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Layouts/slideLayout48.xml" ContentType="application/vnd.openxmlformats-officedocument.presentationml.slideLayout+xml"/>
  <Override PartName="/ppt/diagrams/colors1.xml" ContentType="application/vnd.openxmlformats-officedocument.drawingml.diagramColors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65.xml" ContentType="application/vnd.openxmlformats-officedocument.presentationml.notesSlide+xml"/>
  <Override PartName="/ppt/slides/slide41.xml" ContentType="application/vnd.openxmlformats-officedocument.presentationml.slide+xml"/>
  <Override PartName="/ppt/slideLayouts/slideLayout51.xml" ContentType="application/vnd.openxmlformats-officedocument.presentationml.slideLayout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tags/tag29.xml" ContentType="application/vnd.openxmlformats-officedocument.presentationml.tags+xml"/>
  <Override PartName="/ppt/slides/slide30.xml" ContentType="application/vnd.openxmlformats-officedocument.presentationml.slide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notesSlides/notesSlide32.xml" ContentType="application/vnd.openxmlformats-officedocument.presentationml.notesSlide+xml"/>
  <Override PartName="/ppt/tags/tag54.xml" ContentType="application/vnd.openxmlformats-officedocument.presentationml.tags+xml"/>
  <Override PartName="/ppt/slideMasters/slideMaster13.xml" ContentType="application/vnd.openxmlformats-officedocument.presentationml.slideMaster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43.xml" ContentType="application/vnd.openxmlformats-officedocument.presentationml.tags+xml"/>
  <Override PartName="/ppt/slides/slide79.xml" ContentType="application/vnd.openxmlformats-officedocument.presentationml.slide+xml"/>
  <Override PartName="/ppt/theme/theme12.xml" ContentType="application/vnd.openxmlformats-officedocument.them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57.xml" ContentType="application/vnd.openxmlformats-officedocument.presentationml.slide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tags/tag3.xml" ContentType="application/vnd.openxmlformats-officedocument.presentationml.tags+xml"/>
  <Override PartName="/ppt/notesSlides/notesSlide37.xml" ContentType="application/vnd.openxmlformats-officedocument.presentationml.notesSlide+xml"/>
  <Override PartName="/ppt/diagrams/quickStyle1.xml" ContentType="application/vnd.openxmlformats-officedocument.drawingml.diagramStyl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tags/tag37.xml" ContentType="application/vnd.openxmlformats-officedocument.presentationml.tags+xml"/>
  <Override PartName="/ppt/notesSlides/notesSlide73.xml" ContentType="application/vnd.openxmlformats-officedocument.presentationml.notesSlide+xml"/>
  <Override PartName="/ppt/tags/tag48.xml" ContentType="application/vnd.openxmlformats-officedocument.presentationml.tags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40.xml" ContentType="application/vnd.openxmlformats-officedocument.presentationml.notesSlide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tags/tag11.xml" ContentType="application/vnd.openxmlformats-officedocument.presentationml.tags+xml"/>
  <Override PartName="/ppt/diagrams/data1.xml" ContentType="application/vnd.openxmlformats-officedocument.drawingml.diagramData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tags/tag4.xml" ContentType="application/vnd.openxmlformats-officedocument.presentationml.tags+xml"/>
  <Override PartName="/ppt/diagrams/quickStyle2.xml" ContentType="application/vnd.openxmlformats-officedocument.drawingml.diagramStyle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notesSlides/notesSlide34.xml" ContentType="application/vnd.openxmlformats-officedocument.presentationml.notesSlide+xml"/>
  <Override PartName="/ppt/tags/tag56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tags/tag45.xml" ContentType="application/vnd.openxmlformats-officedocument.presentationml.tags+xml"/>
  <Override PartName="/docProps/custom.xml" ContentType="application/vnd.openxmlformats-officedocument.custom-properties+xml"/>
  <Override PartName="/ppt/theme/theme14.xml" ContentType="application/vnd.openxmlformats-officedocument.theme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ags/tag9.xml" ContentType="application/vnd.openxmlformats-officedocument.presentationml.tags+xml"/>
  <Override PartName="/ppt/slides/slide48.xml" ContentType="application/vnd.openxmlformats-officedocument.presentationml.slide+xml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64.xml" ContentType="application/vnd.openxmlformats-officedocument.presentationml.notesSlide+xml"/>
  <Override PartName="/ppt/tags/tag39.xml" ContentType="application/vnd.openxmlformats-officedocument.presentationml.tags+xml"/>
  <Override PartName="/ppt/notesSlides/notesSlide75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tags/tag1.xml" ContentType="application/vnd.openxmlformats-officedocument.presentationml.tags+xml"/>
  <Override PartName="/ppt/notesSlides/notesSlide53.xml" ContentType="application/vnd.openxmlformats-officedocument.presentationml.notesSlide+xml"/>
  <Override PartName="/ppt/tags/tag28.xml" ContentType="application/vnd.openxmlformats-officedocument.presentationml.tags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notesSlides/notesSlide42.xml" ContentType="application/vnd.openxmlformats-officedocument.presentationml.notesSlide+xml"/>
  <Default Extension="wdp" ContentType="image/vnd.ms-photo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layout2.xml" ContentType="application/vnd.openxmlformats-officedocument.drawingml.diagramLayout+xml"/>
  <Override PartName="/ppt/tags/tag5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11.xml" ContentType="application/vnd.openxmlformats-officedocument.them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tags/tag6.xml" ContentType="application/vnd.openxmlformats-officedocument.presentationml.tags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Layouts/slideLayout44.xml" ContentType="application/vnd.openxmlformats-officedocument.presentationml.slideLayout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72.xml" ContentType="application/vnd.openxmlformats-officedocument.presentationml.notesSlide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6.xml" ContentType="application/vnd.openxmlformats-officedocument.theme+xml"/>
  <Override PartName="/ppt/notesSlides/notesSlide14.xml" ContentType="application/vnd.openxmlformats-officedocument.presentationml.notesSlide+xml"/>
  <Override PartName="/ppt/notesSlides/notesSlide61.xml" ContentType="application/vnd.openxmlformats-officedocument.presentationml.notesSlide+xml"/>
  <Override PartName="/ppt/tags/tag36.xml" ContentType="application/vnd.openxmlformats-officedocument.presentationml.tags+xml"/>
  <Override PartName="/ppt/tags/tag14.xml" ContentType="application/vnd.openxmlformats-officedocument.presentationml.tags+xml"/>
  <Override PartName="/ppt/notesSlides/notesSlide50.xml" ContentType="application/vnd.openxmlformats-officedocument.presentationml.notesSlide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tags/tag50.xml" ContentType="application/vnd.openxmlformats-officedocument.presentationml.tags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  <p:sldMasterId id="2147483706" r:id="rId2"/>
    <p:sldMasterId id="2147483668" r:id="rId3"/>
    <p:sldMasterId id="2147483817" r:id="rId4"/>
    <p:sldMasterId id="2147483835" r:id="rId5"/>
    <p:sldMasterId id="2147483823" r:id="rId6"/>
    <p:sldMasterId id="2147483829" r:id="rId7"/>
    <p:sldMasterId id="2147483767" r:id="rId8"/>
    <p:sldMasterId id="2147483775" r:id="rId9"/>
    <p:sldMasterId id="2147483783" r:id="rId10"/>
    <p:sldMasterId id="2147483731" r:id="rId11"/>
    <p:sldMasterId id="2147483795" r:id="rId12"/>
    <p:sldMasterId id="2147483851" r:id="rId13"/>
    <p:sldMasterId id="2147483744" r:id="rId14"/>
  </p:sldMasterIdLst>
  <p:notesMasterIdLst>
    <p:notesMasterId r:id="rId97"/>
  </p:notesMasterIdLst>
  <p:handoutMasterIdLst>
    <p:handoutMasterId r:id="rId98"/>
  </p:handoutMasterIdLst>
  <p:sldIdLst>
    <p:sldId id="519" r:id="rId15"/>
    <p:sldId id="644" r:id="rId16"/>
    <p:sldId id="631" r:id="rId17"/>
    <p:sldId id="678" r:id="rId18"/>
    <p:sldId id="679" r:id="rId19"/>
    <p:sldId id="680" r:id="rId20"/>
    <p:sldId id="681" r:id="rId21"/>
    <p:sldId id="682" r:id="rId22"/>
    <p:sldId id="683" r:id="rId23"/>
    <p:sldId id="684" r:id="rId24"/>
    <p:sldId id="685" r:id="rId25"/>
    <p:sldId id="686" r:id="rId26"/>
    <p:sldId id="687" r:id="rId27"/>
    <p:sldId id="688" r:id="rId28"/>
    <p:sldId id="689" r:id="rId29"/>
    <p:sldId id="690" r:id="rId30"/>
    <p:sldId id="691" r:id="rId31"/>
    <p:sldId id="692" r:id="rId32"/>
    <p:sldId id="693" r:id="rId33"/>
    <p:sldId id="709" r:id="rId34"/>
    <p:sldId id="694" r:id="rId35"/>
    <p:sldId id="695" r:id="rId36"/>
    <p:sldId id="696" r:id="rId37"/>
    <p:sldId id="697" r:id="rId38"/>
    <p:sldId id="698" r:id="rId39"/>
    <p:sldId id="699" r:id="rId40"/>
    <p:sldId id="700" r:id="rId41"/>
    <p:sldId id="701" r:id="rId42"/>
    <p:sldId id="702" r:id="rId43"/>
    <p:sldId id="703" r:id="rId44"/>
    <p:sldId id="704" r:id="rId45"/>
    <p:sldId id="705" r:id="rId46"/>
    <p:sldId id="706" r:id="rId47"/>
    <p:sldId id="707" r:id="rId48"/>
    <p:sldId id="708" r:id="rId49"/>
    <p:sldId id="719" r:id="rId50"/>
    <p:sldId id="523" r:id="rId51"/>
    <p:sldId id="721" r:id="rId52"/>
    <p:sldId id="722" r:id="rId53"/>
    <p:sldId id="723" r:id="rId54"/>
    <p:sldId id="724" r:id="rId55"/>
    <p:sldId id="725" r:id="rId56"/>
    <p:sldId id="726" r:id="rId57"/>
    <p:sldId id="642" r:id="rId58"/>
    <p:sldId id="643" r:id="rId59"/>
    <p:sldId id="594" r:id="rId60"/>
    <p:sldId id="601" r:id="rId61"/>
    <p:sldId id="607" r:id="rId62"/>
    <p:sldId id="609" r:id="rId63"/>
    <p:sldId id="610" r:id="rId64"/>
    <p:sldId id="611" r:id="rId65"/>
    <p:sldId id="613" r:id="rId66"/>
    <p:sldId id="612" r:id="rId67"/>
    <p:sldId id="614" r:id="rId68"/>
    <p:sldId id="616" r:id="rId69"/>
    <p:sldId id="617" r:id="rId70"/>
    <p:sldId id="618" r:id="rId71"/>
    <p:sldId id="619" r:id="rId72"/>
    <p:sldId id="620" r:id="rId73"/>
    <p:sldId id="615" r:id="rId74"/>
    <p:sldId id="622" r:id="rId75"/>
    <p:sldId id="623" r:id="rId76"/>
    <p:sldId id="624" r:id="rId77"/>
    <p:sldId id="625" r:id="rId78"/>
    <p:sldId id="626" r:id="rId79"/>
    <p:sldId id="627" r:id="rId80"/>
    <p:sldId id="621" r:id="rId81"/>
    <p:sldId id="597" r:id="rId82"/>
    <p:sldId id="596" r:id="rId83"/>
    <p:sldId id="630" r:id="rId84"/>
    <p:sldId id="600" r:id="rId85"/>
    <p:sldId id="534" r:id="rId86"/>
    <p:sldId id="595" r:id="rId87"/>
    <p:sldId id="628" r:id="rId88"/>
    <p:sldId id="586" r:id="rId89"/>
    <p:sldId id="599" r:id="rId90"/>
    <p:sldId id="536" r:id="rId91"/>
    <p:sldId id="537" r:id="rId92"/>
    <p:sldId id="632" r:id="rId93"/>
    <p:sldId id="637" r:id="rId94"/>
    <p:sldId id="639" r:id="rId95"/>
    <p:sldId id="640" r:id="rId96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2F2F2"/>
    <a:srgbClr val="E6E6E6"/>
    <a:srgbClr val="D9D9D9"/>
    <a:srgbClr val="CACACA"/>
    <a:srgbClr val="FFFFFF"/>
    <a:srgbClr val="E50012"/>
    <a:srgbClr val="E0D6BE"/>
    <a:srgbClr val="F0ECF4"/>
    <a:srgbClr val="FBEADA"/>
    <a:srgbClr val="F4F3F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158" autoAdjust="0"/>
    <p:restoredTop sz="90724" autoAdjust="0"/>
  </p:normalViewPr>
  <p:slideViewPr>
    <p:cSldViewPr>
      <p:cViewPr varScale="1">
        <p:scale>
          <a:sx n="94" d="100"/>
          <a:sy n="94" d="100"/>
        </p:scale>
        <p:origin x="-792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76" Type="http://schemas.openxmlformats.org/officeDocument/2006/relationships/slide" Target="slides/slide62.xml"/><Relationship Id="rId84" Type="http://schemas.openxmlformats.org/officeDocument/2006/relationships/slide" Target="slides/slide70.xml"/><Relationship Id="rId89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slide" Target="slides/slide7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slide" Target="slides/slide52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87" Type="http://schemas.openxmlformats.org/officeDocument/2006/relationships/slide" Target="slides/slide73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90" Type="http://schemas.openxmlformats.org/officeDocument/2006/relationships/slide" Target="slides/slide76.xml"/><Relationship Id="rId95" Type="http://schemas.openxmlformats.org/officeDocument/2006/relationships/slide" Target="slides/slide81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slide" Target="slides/slide63.xml"/><Relationship Id="rId100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slide" Target="slides/slide66.xml"/><Relationship Id="rId85" Type="http://schemas.openxmlformats.org/officeDocument/2006/relationships/slide" Target="slides/slide71.xml"/><Relationship Id="rId93" Type="http://schemas.openxmlformats.org/officeDocument/2006/relationships/slide" Target="slides/slide79.xml"/><Relationship Id="rId9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slide" Target="slides/slide69.xml"/><Relationship Id="rId88" Type="http://schemas.openxmlformats.org/officeDocument/2006/relationships/slide" Target="slides/slide74.xml"/><Relationship Id="rId91" Type="http://schemas.openxmlformats.org/officeDocument/2006/relationships/slide" Target="slides/slide77.xml"/><Relationship Id="rId96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slide" Target="slides/slide72.xml"/><Relationship Id="rId94" Type="http://schemas.openxmlformats.org/officeDocument/2006/relationships/slide" Target="slides/slide80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3FE066-D908-471C-AEEB-14C5F6DEA7C2}" type="doc">
      <dgm:prSet loTypeId="urn:microsoft.com/office/officeart/2005/8/layout/process1" loCatId="process" qsTypeId="urn:microsoft.com/office/officeart/2005/8/quickstyle/simple1" qsCatId="simple" csTypeId="urn:microsoft.com/office/officeart/2005/8/colors/accent1_1" csCatId="accent1" phldr="1"/>
      <dgm:spPr/>
    </dgm:pt>
    <dgm:pt modelId="{0446BE0E-4559-4E11-B045-0FCF54784126}">
      <dgm:prSet phldrT="[文本]" custT="1"/>
      <dgm:spPr/>
      <dgm:t>
        <a:bodyPr/>
        <a:lstStyle/>
        <a:p>
          <a:r>
            <a:rPr lang="zh-CN" altLang="en-US" sz="1600" dirty="0" smtClean="0">
              <a:latin typeface="+mj-ea"/>
              <a:ea typeface="+mj-ea"/>
            </a:rPr>
            <a:t>基础设置（基础信息、内控体系）</a:t>
          </a:r>
          <a:endParaRPr lang="zh-CN" altLang="en-US" sz="1600" dirty="0">
            <a:latin typeface="+mj-ea"/>
            <a:ea typeface="+mj-ea"/>
          </a:endParaRPr>
        </a:p>
      </dgm:t>
    </dgm:pt>
    <dgm:pt modelId="{8394A65C-8DD6-46A6-972D-0D10964E0716}" type="parTrans" cxnId="{C194DC86-28FC-47E3-8052-EED512B9623D}">
      <dgm:prSet/>
      <dgm:spPr/>
      <dgm:t>
        <a:bodyPr/>
        <a:lstStyle/>
        <a:p>
          <a:endParaRPr lang="zh-CN" altLang="en-US"/>
        </a:p>
      </dgm:t>
    </dgm:pt>
    <dgm:pt modelId="{12F77044-6D47-4471-A9EC-3FF664EA243E}" type="sibTrans" cxnId="{C194DC86-28FC-47E3-8052-EED512B9623D}">
      <dgm:prSet/>
      <dgm:spPr/>
      <dgm:t>
        <a:bodyPr/>
        <a:lstStyle/>
        <a:p>
          <a:endParaRPr lang="zh-CN" altLang="en-US"/>
        </a:p>
      </dgm:t>
    </dgm:pt>
    <dgm:pt modelId="{8B8E1470-434E-4731-A1F0-86E2BC4078E3}">
      <dgm:prSet phldrT="[文本]" custT="1"/>
      <dgm:spPr/>
      <dgm:t>
        <a:bodyPr/>
        <a:lstStyle/>
        <a:p>
          <a:r>
            <a:rPr lang="zh-CN" altLang="en-US" sz="1600" dirty="0" smtClean="0">
              <a:latin typeface="+mj-ea"/>
              <a:ea typeface="+mj-ea"/>
            </a:rPr>
            <a:t>内控评价</a:t>
          </a:r>
          <a:endParaRPr lang="en-US" altLang="zh-CN" sz="1600" dirty="0" smtClean="0">
            <a:latin typeface="+mj-ea"/>
            <a:ea typeface="+mj-ea"/>
          </a:endParaRPr>
        </a:p>
        <a:p>
          <a:r>
            <a:rPr lang="zh-CN" altLang="en-US" sz="1600" dirty="0" smtClean="0">
              <a:latin typeface="+mj-ea"/>
              <a:ea typeface="+mj-ea"/>
            </a:rPr>
            <a:t>及报告</a:t>
          </a:r>
          <a:endParaRPr lang="zh-CN" altLang="en-US" sz="1600" dirty="0">
            <a:latin typeface="+mj-ea"/>
            <a:ea typeface="+mj-ea"/>
          </a:endParaRPr>
        </a:p>
      </dgm:t>
    </dgm:pt>
    <dgm:pt modelId="{AB4500E4-BD6D-4114-9131-DD83509F5C4E}" type="parTrans" cxnId="{CBF96852-6EDC-406B-8382-A174408F1DB6}">
      <dgm:prSet/>
      <dgm:spPr/>
      <dgm:t>
        <a:bodyPr/>
        <a:lstStyle/>
        <a:p>
          <a:endParaRPr lang="zh-CN" altLang="en-US"/>
        </a:p>
      </dgm:t>
    </dgm:pt>
    <dgm:pt modelId="{BFB3DA79-3E70-48FA-B983-FF2D6BDD4105}" type="sibTrans" cxnId="{CBF96852-6EDC-406B-8382-A174408F1DB6}">
      <dgm:prSet/>
      <dgm:spPr/>
      <dgm:t>
        <a:bodyPr/>
        <a:lstStyle/>
        <a:p>
          <a:endParaRPr lang="zh-CN" altLang="en-US"/>
        </a:p>
      </dgm:t>
    </dgm:pt>
    <dgm:pt modelId="{8D159D34-6220-48F4-94BA-2E5832FA7D91}">
      <dgm:prSet phldrT="[文本]" custT="1"/>
      <dgm:spPr/>
      <dgm:t>
        <a:bodyPr/>
        <a:lstStyle/>
        <a:p>
          <a:r>
            <a:rPr lang="zh-CN" altLang="en-US" sz="1600" dirty="0" smtClean="0">
              <a:latin typeface="+mj-ea"/>
              <a:ea typeface="+mj-ea"/>
            </a:rPr>
            <a:t>内控手册</a:t>
          </a:r>
          <a:endParaRPr lang="zh-CN" altLang="en-US" sz="1600" dirty="0">
            <a:latin typeface="+mj-ea"/>
            <a:ea typeface="+mj-ea"/>
          </a:endParaRPr>
        </a:p>
      </dgm:t>
    </dgm:pt>
    <dgm:pt modelId="{8931CDEE-3C5F-47C7-B730-50301F506EE7}" type="parTrans" cxnId="{8FA4C2C4-CD78-487B-B02B-EDC74904FA0C}">
      <dgm:prSet/>
      <dgm:spPr/>
      <dgm:t>
        <a:bodyPr/>
        <a:lstStyle/>
        <a:p>
          <a:endParaRPr lang="zh-CN" altLang="en-US"/>
        </a:p>
      </dgm:t>
    </dgm:pt>
    <dgm:pt modelId="{0BBD978D-ECE7-43F3-B016-4D362E791095}" type="sibTrans" cxnId="{8FA4C2C4-CD78-487B-B02B-EDC74904FA0C}">
      <dgm:prSet/>
      <dgm:spPr/>
      <dgm:t>
        <a:bodyPr/>
        <a:lstStyle/>
        <a:p>
          <a:endParaRPr lang="zh-CN" altLang="en-US"/>
        </a:p>
      </dgm:t>
    </dgm:pt>
    <dgm:pt modelId="{A7DC9A15-180E-4821-BAD6-868C0D0E2609}" type="pres">
      <dgm:prSet presAssocID="{783FE066-D908-471C-AEEB-14C5F6DEA7C2}" presName="Name0" presStyleCnt="0">
        <dgm:presLayoutVars>
          <dgm:dir/>
          <dgm:resizeHandles val="exact"/>
        </dgm:presLayoutVars>
      </dgm:prSet>
      <dgm:spPr/>
    </dgm:pt>
    <dgm:pt modelId="{2F2EF1F0-51DC-4C41-8038-9E368E4FFD14}" type="pres">
      <dgm:prSet presAssocID="{0446BE0E-4559-4E11-B045-0FCF54784126}" presName="node" presStyleLbl="node1" presStyleIdx="0" presStyleCnt="3" custScaleY="112203" custLinFactNeighborY="3576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7B4947D-55D3-48D5-B0EF-D2D49ADFBC67}" type="pres">
      <dgm:prSet presAssocID="{12F77044-6D47-4471-A9EC-3FF664EA243E}" presName="sibTrans" presStyleLbl="sibTrans2D1" presStyleIdx="0" presStyleCnt="2"/>
      <dgm:spPr/>
      <dgm:t>
        <a:bodyPr/>
        <a:lstStyle/>
        <a:p>
          <a:endParaRPr lang="zh-CN" altLang="en-US"/>
        </a:p>
      </dgm:t>
    </dgm:pt>
    <dgm:pt modelId="{0890B50C-9CFF-4365-A0AF-385F3CD1789F}" type="pres">
      <dgm:prSet presAssocID="{12F77044-6D47-4471-A9EC-3FF664EA243E}" presName="connectorText" presStyleLbl="sibTrans2D1" presStyleIdx="0" presStyleCnt="2"/>
      <dgm:spPr/>
      <dgm:t>
        <a:bodyPr/>
        <a:lstStyle/>
        <a:p>
          <a:endParaRPr lang="zh-CN" altLang="en-US"/>
        </a:p>
      </dgm:t>
    </dgm:pt>
    <dgm:pt modelId="{1835CA47-663E-4BA9-ACE2-53B33E0A8D7D}" type="pres">
      <dgm:prSet presAssocID="{8B8E1470-434E-4731-A1F0-86E2BC4078E3}" presName="node" presStyleLbl="node1" presStyleIdx="1" presStyleCnt="3" custLinFactNeighborY="2868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6D61611-07A0-433A-B269-2B12E9197C68}" type="pres">
      <dgm:prSet presAssocID="{BFB3DA79-3E70-48FA-B983-FF2D6BDD4105}" presName="sibTrans" presStyleLbl="sibTrans2D1" presStyleIdx="1" presStyleCnt="2"/>
      <dgm:spPr/>
      <dgm:t>
        <a:bodyPr/>
        <a:lstStyle/>
        <a:p>
          <a:endParaRPr lang="zh-CN" altLang="en-US"/>
        </a:p>
      </dgm:t>
    </dgm:pt>
    <dgm:pt modelId="{E83342D9-CC8C-430B-82E5-DE9772E6BC8E}" type="pres">
      <dgm:prSet presAssocID="{BFB3DA79-3E70-48FA-B983-FF2D6BDD4105}" presName="connectorText" presStyleLbl="sibTrans2D1" presStyleIdx="1" presStyleCnt="2"/>
      <dgm:spPr/>
      <dgm:t>
        <a:bodyPr/>
        <a:lstStyle/>
        <a:p>
          <a:endParaRPr lang="zh-CN" altLang="en-US"/>
        </a:p>
      </dgm:t>
    </dgm:pt>
    <dgm:pt modelId="{EB2456DD-6CE0-4D49-ABB7-1991A820EDE3}" type="pres">
      <dgm:prSet presAssocID="{8D159D34-6220-48F4-94BA-2E5832FA7D91}" presName="node" presStyleLbl="node1" presStyleIdx="2" presStyleCnt="3" custLinFactNeighborY="2868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194DC86-28FC-47E3-8052-EED512B9623D}" srcId="{783FE066-D908-471C-AEEB-14C5F6DEA7C2}" destId="{0446BE0E-4559-4E11-B045-0FCF54784126}" srcOrd="0" destOrd="0" parTransId="{8394A65C-8DD6-46A6-972D-0D10964E0716}" sibTransId="{12F77044-6D47-4471-A9EC-3FF664EA243E}"/>
    <dgm:cxn modelId="{1631EB4E-BB43-4EDF-BD3D-DAF7FC18590C}" type="presOf" srcId="{0446BE0E-4559-4E11-B045-0FCF54784126}" destId="{2F2EF1F0-51DC-4C41-8038-9E368E4FFD14}" srcOrd="0" destOrd="0" presId="urn:microsoft.com/office/officeart/2005/8/layout/process1"/>
    <dgm:cxn modelId="{EE27F33F-D94A-4B80-9153-0A1EDECC375A}" type="presOf" srcId="{783FE066-D908-471C-AEEB-14C5F6DEA7C2}" destId="{A7DC9A15-180E-4821-BAD6-868C0D0E2609}" srcOrd="0" destOrd="0" presId="urn:microsoft.com/office/officeart/2005/8/layout/process1"/>
    <dgm:cxn modelId="{181A186C-8713-4A1E-9D44-3C2E5FEF0ACC}" type="presOf" srcId="{BFB3DA79-3E70-48FA-B983-FF2D6BDD4105}" destId="{F6D61611-07A0-433A-B269-2B12E9197C68}" srcOrd="0" destOrd="0" presId="urn:microsoft.com/office/officeart/2005/8/layout/process1"/>
    <dgm:cxn modelId="{57C15315-2784-492C-A560-2D5828B4FC96}" type="presOf" srcId="{8B8E1470-434E-4731-A1F0-86E2BC4078E3}" destId="{1835CA47-663E-4BA9-ACE2-53B33E0A8D7D}" srcOrd="0" destOrd="0" presId="urn:microsoft.com/office/officeart/2005/8/layout/process1"/>
    <dgm:cxn modelId="{CCA223EE-4DB5-407A-B693-4986CE490F3E}" type="presOf" srcId="{12F77044-6D47-4471-A9EC-3FF664EA243E}" destId="{C7B4947D-55D3-48D5-B0EF-D2D49ADFBC67}" srcOrd="0" destOrd="0" presId="urn:microsoft.com/office/officeart/2005/8/layout/process1"/>
    <dgm:cxn modelId="{8FA4C2C4-CD78-487B-B02B-EDC74904FA0C}" srcId="{783FE066-D908-471C-AEEB-14C5F6DEA7C2}" destId="{8D159D34-6220-48F4-94BA-2E5832FA7D91}" srcOrd="2" destOrd="0" parTransId="{8931CDEE-3C5F-47C7-B730-50301F506EE7}" sibTransId="{0BBD978D-ECE7-43F3-B016-4D362E791095}"/>
    <dgm:cxn modelId="{CBF96852-6EDC-406B-8382-A174408F1DB6}" srcId="{783FE066-D908-471C-AEEB-14C5F6DEA7C2}" destId="{8B8E1470-434E-4731-A1F0-86E2BC4078E3}" srcOrd="1" destOrd="0" parTransId="{AB4500E4-BD6D-4114-9131-DD83509F5C4E}" sibTransId="{BFB3DA79-3E70-48FA-B983-FF2D6BDD4105}"/>
    <dgm:cxn modelId="{734584DE-F127-4269-8AD0-A156F32E817D}" type="presOf" srcId="{8D159D34-6220-48F4-94BA-2E5832FA7D91}" destId="{EB2456DD-6CE0-4D49-ABB7-1991A820EDE3}" srcOrd="0" destOrd="0" presId="urn:microsoft.com/office/officeart/2005/8/layout/process1"/>
    <dgm:cxn modelId="{B05572BC-9C17-41AC-8AA8-D74B1AC8DE18}" type="presOf" srcId="{BFB3DA79-3E70-48FA-B983-FF2D6BDD4105}" destId="{E83342D9-CC8C-430B-82E5-DE9772E6BC8E}" srcOrd="1" destOrd="0" presId="urn:microsoft.com/office/officeart/2005/8/layout/process1"/>
    <dgm:cxn modelId="{A3B60D6C-5F8E-4A33-8864-4079C09A81E6}" type="presOf" srcId="{12F77044-6D47-4471-A9EC-3FF664EA243E}" destId="{0890B50C-9CFF-4365-A0AF-385F3CD1789F}" srcOrd="1" destOrd="0" presId="urn:microsoft.com/office/officeart/2005/8/layout/process1"/>
    <dgm:cxn modelId="{55694E96-2D2C-4998-9A99-36E052F5CD1E}" type="presParOf" srcId="{A7DC9A15-180E-4821-BAD6-868C0D0E2609}" destId="{2F2EF1F0-51DC-4C41-8038-9E368E4FFD14}" srcOrd="0" destOrd="0" presId="urn:microsoft.com/office/officeart/2005/8/layout/process1"/>
    <dgm:cxn modelId="{3E973676-46B1-4BAF-BAC5-FCD005827E5D}" type="presParOf" srcId="{A7DC9A15-180E-4821-BAD6-868C0D0E2609}" destId="{C7B4947D-55D3-48D5-B0EF-D2D49ADFBC67}" srcOrd="1" destOrd="0" presId="urn:microsoft.com/office/officeart/2005/8/layout/process1"/>
    <dgm:cxn modelId="{B2921971-1098-44A2-BA07-1CF2753144F4}" type="presParOf" srcId="{C7B4947D-55D3-48D5-B0EF-D2D49ADFBC67}" destId="{0890B50C-9CFF-4365-A0AF-385F3CD1789F}" srcOrd="0" destOrd="0" presId="urn:microsoft.com/office/officeart/2005/8/layout/process1"/>
    <dgm:cxn modelId="{F8626910-9217-4E8F-A845-87777640CAB5}" type="presParOf" srcId="{A7DC9A15-180E-4821-BAD6-868C0D0E2609}" destId="{1835CA47-663E-4BA9-ACE2-53B33E0A8D7D}" srcOrd="2" destOrd="0" presId="urn:microsoft.com/office/officeart/2005/8/layout/process1"/>
    <dgm:cxn modelId="{39757740-2C21-4AB5-8BE2-D560B40B03B4}" type="presParOf" srcId="{A7DC9A15-180E-4821-BAD6-868C0D0E2609}" destId="{F6D61611-07A0-433A-B269-2B12E9197C68}" srcOrd="3" destOrd="0" presId="urn:microsoft.com/office/officeart/2005/8/layout/process1"/>
    <dgm:cxn modelId="{E91E5403-C096-4CF6-B39E-D6B918F57967}" type="presParOf" srcId="{F6D61611-07A0-433A-B269-2B12E9197C68}" destId="{E83342D9-CC8C-430B-82E5-DE9772E6BC8E}" srcOrd="0" destOrd="0" presId="urn:microsoft.com/office/officeart/2005/8/layout/process1"/>
    <dgm:cxn modelId="{E5C5E3ED-93B2-4110-8545-3EE3E80B8601}" type="presParOf" srcId="{A7DC9A15-180E-4821-BAD6-868C0D0E2609}" destId="{EB2456DD-6CE0-4D49-ABB7-1991A820EDE3}" srcOrd="4" destOrd="0" presId="urn:microsoft.com/office/officeart/2005/8/layout/process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651406-B072-4E6C-BE12-994812EFAB7E}" type="doc">
      <dgm:prSet loTypeId="urn:microsoft.com/office/officeart/2005/8/layout/cycle7" loCatId="cycle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zh-CN" altLang="en-US"/>
        </a:p>
      </dgm:t>
    </dgm:pt>
    <dgm:pt modelId="{BBF07E78-86A9-4504-833C-EC8683447B44}">
      <dgm:prSet phldrT="[文本]" custT="1"/>
      <dgm:spPr/>
      <dgm:t>
        <a:bodyPr/>
        <a:lstStyle/>
        <a:p>
          <a:r>
            <a:rPr lang="zh-CN" altLang="en-US" sz="2400" b="1" dirty="0" smtClean="0"/>
            <a:t>银联在线支付</a:t>
          </a:r>
          <a:endParaRPr lang="zh-CN" altLang="en-US" sz="2400" b="1" dirty="0"/>
        </a:p>
      </dgm:t>
    </dgm:pt>
    <dgm:pt modelId="{7DA83F50-51C9-4795-91D9-C4DFACA3025B}" type="parTrans" cxnId="{12A8DAC6-B41C-430F-8098-83435250D1F6}">
      <dgm:prSet/>
      <dgm:spPr/>
      <dgm:t>
        <a:bodyPr/>
        <a:lstStyle/>
        <a:p>
          <a:endParaRPr lang="zh-CN" altLang="en-US" sz="2800" b="1"/>
        </a:p>
      </dgm:t>
    </dgm:pt>
    <dgm:pt modelId="{3563C656-47F8-4D41-8465-B629123561F8}" type="sibTrans" cxnId="{12A8DAC6-B41C-430F-8098-83435250D1F6}">
      <dgm:prSet custT="1"/>
      <dgm:spPr/>
      <dgm:t>
        <a:bodyPr/>
        <a:lstStyle/>
        <a:p>
          <a:endParaRPr lang="zh-CN" altLang="en-US" sz="1800" b="1"/>
        </a:p>
      </dgm:t>
    </dgm:pt>
    <dgm:pt modelId="{ACF41DB1-62AF-4700-82A4-E9148AB4A772}">
      <dgm:prSet phldrT="[文本]" custT="1"/>
      <dgm:spPr/>
      <dgm:t>
        <a:bodyPr/>
        <a:lstStyle/>
        <a:p>
          <a:r>
            <a:rPr lang="zh-CN" altLang="en-US" sz="2400" b="1" dirty="0" smtClean="0"/>
            <a:t>网银适配器服务</a:t>
          </a:r>
          <a:endParaRPr lang="zh-CN" altLang="en-US" sz="2400" b="1" dirty="0"/>
        </a:p>
      </dgm:t>
    </dgm:pt>
    <dgm:pt modelId="{346A502B-643B-4A8D-B98C-036CCB5686F9}" type="parTrans" cxnId="{21E7E9E5-1349-4602-8757-51409CCBBB59}">
      <dgm:prSet/>
      <dgm:spPr/>
      <dgm:t>
        <a:bodyPr/>
        <a:lstStyle/>
        <a:p>
          <a:endParaRPr lang="zh-CN" altLang="en-US" sz="2800" b="1"/>
        </a:p>
      </dgm:t>
    </dgm:pt>
    <dgm:pt modelId="{039F6F20-61BE-4668-A0FA-4E57F5551FFA}" type="sibTrans" cxnId="{21E7E9E5-1349-4602-8757-51409CCBBB59}">
      <dgm:prSet custT="1"/>
      <dgm:spPr/>
      <dgm:t>
        <a:bodyPr/>
        <a:lstStyle/>
        <a:p>
          <a:endParaRPr lang="zh-CN" altLang="en-US" sz="1800" b="1"/>
        </a:p>
      </dgm:t>
    </dgm:pt>
    <dgm:pt modelId="{FF7394E2-B045-406F-9F59-933A97F4E498}">
      <dgm:prSet phldrT="[文本]" custT="1"/>
      <dgm:spPr/>
      <dgm:t>
        <a:bodyPr/>
        <a:lstStyle/>
        <a:p>
          <a:r>
            <a:rPr lang="zh-CN" altLang="en-US" sz="2400" b="1" dirty="0" smtClean="0"/>
            <a:t>智能对账</a:t>
          </a:r>
          <a:endParaRPr lang="zh-CN" altLang="en-US" sz="2400" b="1" dirty="0"/>
        </a:p>
      </dgm:t>
    </dgm:pt>
    <dgm:pt modelId="{53FBC477-1EDF-43BA-89A7-6D15507BDAD9}" type="parTrans" cxnId="{8F1772B0-C2C0-4354-9F41-B3F4CA17A69F}">
      <dgm:prSet/>
      <dgm:spPr/>
      <dgm:t>
        <a:bodyPr/>
        <a:lstStyle/>
        <a:p>
          <a:endParaRPr lang="zh-CN" altLang="en-US" sz="2800" b="1"/>
        </a:p>
      </dgm:t>
    </dgm:pt>
    <dgm:pt modelId="{6828E0EA-609D-497B-B586-F3B982B84BFC}" type="sibTrans" cxnId="{8F1772B0-C2C0-4354-9F41-B3F4CA17A69F}">
      <dgm:prSet custT="1"/>
      <dgm:spPr/>
      <dgm:t>
        <a:bodyPr/>
        <a:lstStyle/>
        <a:p>
          <a:endParaRPr lang="zh-CN" altLang="en-US" sz="1800" b="1"/>
        </a:p>
      </dgm:t>
    </dgm:pt>
    <dgm:pt modelId="{C5387234-B95A-4204-8953-41C479AA8244}" type="pres">
      <dgm:prSet presAssocID="{3E651406-B072-4E6C-BE12-994812EFAB7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EDC701B-DF4A-4C65-BD10-2962F6F8614D}" type="pres">
      <dgm:prSet presAssocID="{BBF07E78-86A9-4504-833C-EC8683447B4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467FF67-C7EA-4E0C-86F2-EFE4C790E035}" type="pres">
      <dgm:prSet presAssocID="{3563C656-47F8-4D41-8465-B629123561F8}" presName="sibTrans" presStyleLbl="sibTrans2D1" presStyleIdx="0" presStyleCnt="3"/>
      <dgm:spPr/>
      <dgm:t>
        <a:bodyPr/>
        <a:lstStyle/>
        <a:p>
          <a:endParaRPr lang="zh-CN" altLang="en-US"/>
        </a:p>
      </dgm:t>
    </dgm:pt>
    <dgm:pt modelId="{2286884D-6A3A-4BB3-B84E-E1537E5EEF9A}" type="pres">
      <dgm:prSet presAssocID="{3563C656-47F8-4D41-8465-B629123561F8}" presName="connectorText" presStyleLbl="sibTrans2D1" presStyleIdx="0" presStyleCnt="3"/>
      <dgm:spPr/>
      <dgm:t>
        <a:bodyPr/>
        <a:lstStyle/>
        <a:p>
          <a:endParaRPr lang="zh-CN" altLang="en-US"/>
        </a:p>
      </dgm:t>
    </dgm:pt>
    <dgm:pt modelId="{CD3AF58D-D780-4F8C-AC59-EBEA672A34A7}" type="pres">
      <dgm:prSet presAssocID="{ACF41DB1-62AF-4700-82A4-E9148AB4A77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C05CFF9-FB19-42E5-97CA-EDD3E5ED8C77}" type="pres">
      <dgm:prSet presAssocID="{039F6F20-61BE-4668-A0FA-4E57F5551FFA}" presName="sibTrans" presStyleLbl="sibTrans2D1" presStyleIdx="1" presStyleCnt="3"/>
      <dgm:spPr/>
      <dgm:t>
        <a:bodyPr/>
        <a:lstStyle/>
        <a:p>
          <a:endParaRPr lang="zh-CN" altLang="en-US"/>
        </a:p>
      </dgm:t>
    </dgm:pt>
    <dgm:pt modelId="{EB4D8CB7-265A-43F8-8032-FCAAFC9677EB}" type="pres">
      <dgm:prSet presAssocID="{039F6F20-61BE-4668-A0FA-4E57F5551FFA}" presName="connectorText" presStyleLbl="sibTrans2D1" presStyleIdx="1" presStyleCnt="3"/>
      <dgm:spPr/>
      <dgm:t>
        <a:bodyPr/>
        <a:lstStyle/>
        <a:p>
          <a:endParaRPr lang="zh-CN" altLang="en-US"/>
        </a:p>
      </dgm:t>
    </dgm:pt>
    <dgm:pt modelId="{88C4B668-8028-413D-AEC6-EDD3966F9920}" type="pres">
      <dgm:prSet presAssocID="{FF7394E2-B045-406F-9F59-933A97F4E49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D265436-A8AA-4F24-A33D-15FA3F41ADD0}" type="pres">
      <dgm:prSet presAssocID="{6828E0EA-609D-497B-B586-F3B982B84BFC}" presName="sibTrans" presStyleLbl="sibTrans2D1" presStyleIdx="2" presStyleCnt="3"/>
      <dgm:spPr/>
      <dgm:t>
        <a:bodyPr/>
        <a:lstStyle/>
        <a:p>
          <a:endParaRPr lang="zh-CN" altLang="en-US"/>
        </a:p>
      </dgm:t>
    </dgm:pt>
    <dgm:pt modelId="{D842D690-006A-493D-87FE-D5B513A254E9}" type="pres">
      <dgm:prSet presAssocID="{6828E0EA-609D-497B-B586-F3B982B84BFC}" presName="connectorText" presStyleLbl="sibTrans2D1" presStyleIdx="2" presStyleCnt="3"/>
      <dgm:spPr/>
      <dgm:t>
        <a:bodyPr/>
        <a:lstStyle/>
        <a:p>
          <a:endParaRPr lang="zh-CN" altLang="en-US"/>
        </a:p>
      </dgm:t>
    </dgm:pt>
  </dgm:ptLst>
  <dgm:cxnLst>
    <dgm:cxn modelId="{2E24A046-16AA-4E2F-B527-E3502303091A}" type="presOf" srcId="{039F6F20-61BE-4668-A0FA-4E57F5551FFA}" destId="{EB4D8CB7-265A-43F8-8032-FCAAFC9677EB}" srcOrd="1" destOrd="0" presId="urn:microsoft.com/office/officeart/2005/8/layout/cycle7"/>
    <dgm:cxn modelId="{74CF9A40-6B12-4EAA-B0A0-6CF4CFDE38E9}" type="presOf" srcId="{BBF07E78-86A9-4504-833C-EC8683447B44}" destId="{DEDC701B-DF4A-4C65-BD10-2962F6F8614D}" srcOrd="0" destOrd="0" presId="urn:microsoft.com/office/officeart/2005/8/layout/cycle7"/>
    <dgm:cxn modelId="{2E1E4CC4-586F-44CA-8C3A-256F3990E812}" type="presOf" srcId="{039F6F20-61BE-4668-A0FA-4E57F5551FFA}" destId="{6C05CFF9-FB19-42E5-97CA-EDD3E5ED8C77}" srcOrd="0" destOrd="0" presId="urn:microsoft.com/office/officeart/2005/8/layout/cycle7"/>
    <dgm:cxn modelId="{2DD87246-F8DA-4B2D-B6E0-44F128922B77}" type="presOf" srcId="{3E651406-B072-4E6C-BE12-994812EFAB7E}" destId="{C5387234-B95A-4204-8953-41C479AA8244}" srcOrd="0" destOrd="0" presId="urn:microsoft.com/office/officeart/2005/8/layout/cycle7"/>
    <dgm:cxn modelId="{11BDD4C9-6B46-4254-BF01-77DFEE5B47FA}" type="presOf" srcId="{6828E0EA-609D-497B-B586-F3B982B84BFC}" destId="{D842D690-006A-493D-87FE-D5B513A254E9}" srcOrd="1" destOrd="0" presId="urn:microsoft.com/office/officeart/2005/8/layout/cycle7"/>
    <dgm:cxn modelId="{8F1772B0-C2C0-4354-9F41-B3F4CA17A69F}" srcId="{3E651406-B072-4E6C-BE12-994812EFAB7E}" destId="{FF7394E2-B045-406F-9F59-933A97F4E498}" srcOrd="2" destOrd="0" parTransId="{53FBC477-1EDF-43BA-89A7-6D15507BDAD9}" sibTransId="{6828E0EA-609D-497B-B586-F3B982B84BFC}"/>
    <dgm:cxn modelId="{D433381F-F224-4900-AB5D-33AE753E0A2F}" type="presOf" srcId="{3563C656-47F8-4D41-8465-B629123561F8}" destId="{F467FF67-C7EA-4E0C-86F2-EFE4C790E035}" srcOrd="0" destOrd="0" presId="urn:microsoft.com/office/officeart/2005/8/layout/cycle7"/>
    <dgm:cxn modelId="{21E7E9E5-1349-4602-8757-51409CCBBB59}" srcId="{3E651406-B072-4E6C-BE12-994812EFAB7E}" destId="{ACF41DB1-62AF-4700-82A4-E9148AB4A772}" srcOrd="1" destOrd="0" parTransId="{346A502B-643B-4A8D-B98C-036CCB5686F9}" sibTransId="{039F6F20-61BE-4668-A0FA-4E57F5551FFA}"/>
    <dgm:cxn modelId="{122620C3-2BE4-43A6-ADCD-23911711DFF3}" type="presOf" srcId="{3563C656-47F8-4D41-8465-B629123561F8}" destId="{2286884D-6A3A-4BB3-B84E-E1537E5EEF9A}" srcOrd="1" destOrd="0" presId="urn:microsoft.com/office/officeart/2005/8/layout/cycle7"/>
    <dgm:cxn modelId="{F54AE140-051E-413A-8B51-7E62504F88E4}" type="presOf" srcId="{ACF41DB1-62AF-4700-82A4-E9148AB4A772}" destId="{CD3AF58D-D780-4F8C-AC59-EBEA672A34A7}" srcOrd="0" destOrd="0" presId="urn:microsoft.com/office/officeart/2005/8/layout/cycle7"/>
    <dgm:cxn modelId="{31DF2A69-E4D7-41E8-BEDA-5294EB07DFB1}" type="presOf" srcId="{6828E0EA-609D-497B-B586-F3B982B84BFC}" destId="{ED265436-A8AA-4F24-A33D-15FA3F41ADD0}" srcOrd="0" destOrd="0" presId="urn:microsoft.com/office/officeart/2005/8/layout/cycle7"/>
    <dgm:cxn modelId="{437314DE-DE7D-42E0-91E8-83AEA66239F0}" type="presOf" srcId="{FF7394E2-B045-406F-9F59-933A97F4E498}" destId="{88C4B668-8028-413D-AEC6-EDD3966F9920}" srcOrd="0" destOrd="0" presId="urn:microsoft.com/office/officeart/2005/8/layout/cycle7"/>
    <dgm:cxn modelId="{12A8DAC6-B41C-430F-8098-83435250D1F6}" srcId="{3E651406-B072-4E6C-BE12-994812EFAB7E}" destId="{BBF07E78-86A9-4504-833C-EC8683447B44}" srcOrd="0" destOrd="0" parTransId="{7DA83F50-51C9-4795-91D9-C4DFACA3025B}" sibTransId="{3563C656-47F8-4D41-8465-B629123561F8}"/>
    <dgm:cxn modelId="{92C02C06-16AB-460D-B9A4-4A9484F0395B}" type="presParOf" srcId="{C5387234-B95A-4204-8953-41C479AA8244}" destId="{DEDC701B-DF4A-4C65-BD10-2962F6F8614D}" srcOrd="0" destOrd="0" presId="urn:microsoft.com/office/officeart/2005/8/layout/cycle7"/>
    <dgm:cxn modelId="{ABB95E7F-15A0-4D6E-A868-03DB325CDEF3}" type="presParOf" srcId="{C5387234-B95A-4204-8953-41C479AA8244}" destId="{F467FF67-C7EA-4E0C-86F2-EFE4C790E035}" srcOrd="1" destOrd="0" presId="urn:microsoft.com/office/officeart/2005/8/layout/cycle7"/>
    <dgm:cxn modelId="{34244A44-7999-4D7E-A23F-B3C9886B8174}" type="presParOf" srcId="{F467FF67-C7EA-4E0C-86F2-EFE4C790E035}" destId="{2286884D-6A3A-4BB3-B84E-E1537E5EEF9A}" srcOrd="0" destOrd="0" presId="urn:microsoft.com/office/officeart/2005/8/layout/cycle7"/>
    <dgm:cxn modelId="{638AAEAC-1624-4EC3-984C-16A7A714B6ED}" type="presParOf" srcId="{C5387234-B95A-4204-8953-41C479AA8244}" destId="{CD3AF58D-D780-4F8C-AC59-EBEA672A34A7}" srcOrd="2" destOrd="0" presId="urn:microsoft.com/office/officeart/2005/8/layout/cycle7"/>
    <dgm:cxn modelId="{73F95704-45D0-4D9E-BEAD-ED14FD1421D6}" type="presParOf" srcId="{C5387234-B95A-4204-8953-41C479AA8244}" destId="{6C05CFF9-FB19-42E5-97CA-EDD3E5ED8C77}" srcOrd="3" destOrd="0" presId="urn:microsoft.com/office/officeart/2005/8/layout/cycle7"/>
    <dgm:cxn modelId="{074B886A-9DBF-4EF4-84D2-0D6D145D9AEC}" type="presParOf" srcId="{6C05CFF9-FB19-42E5-97CA-EDD3E5ED8C77}" destId="{EB4D8CB7-265A-43F8-8032-FCAAFC9677EB}" srcOrd="0" destOrd="0" presId="urn:microsoft.com/office/officeart/2005/8/layout/cycle7"/>
    <dgm:cxn modelId="{FA879109-A884-478D-A233-3A90254ADAA8}" type="presParOf" srcId="{C5387234-B95A-4204-8953-41C479AA8244}" destId="{88C4B668-8028-413D-AEC6-EDD3966F9920}" srcOrd="4" destOrd="0" presId="urn:microsoft.com/office/officeart/2005/8/layout/cycle7"/>
    <dgm:cxn modelId="{CE17FB92-5519-46D3-8122-A187DA7CA3A2}" type="presParOf" srcId="{C5387234-B95A-4204-8953-41C479AA8244}" destId="{ED265436-A8AA-4F24-A33D-15FA3F41ADD0}" srcOrd="5" destOrd="0" presId="urn:microsoft.com/office/officeart/2005/8/layout/cycle7"/>
    <dgm:cxn modelId="{1509FB65-AFB7-4E59-9597-780991FCE6C9}" type="presParOf" srcId="{ED265436-A8AA-4F24-A33D-15FA3F41ADD0}" destId="{D842D690-006A-493D-87FE-D5B513A254E9}" srcOrd="0" destOrd="0" presId="urn:microsoft.com/office/officeart/2005/8/layout/cycle7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6D8887C3-2488-4576-90A4-54BC5EA7E5E5}" type="datetimeFigureOut">
              <a:rPr lang="zh-CN" altLang="en-US"/>
              <a:pPr>
                <a:defRPr/>
              </a:pPr>
              <a:t>2017/6/14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2997E42E-9700-4C33-83C2-A2B76D16F7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7EA5DFB8-45B8-472B-A935-B76450BC088D}" type="datetimeFigureOut">
              <a:rPr lang="zh-CN" altLang="en-US"/>
              <a:pPr>
                <a:defRPr/>
              </a:pPr>
              <a:t>2017/6/14</a:t>
            </a:fld>
            <a:endParaRPr lang="zh-CN" altLang="en-US"/>
          </a:p>
        </p:txBody>
      </p:sp>
      <p:sp>
        <p:nvSpPr>
          <p:cNvPr id="13316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173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717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FC186073-ED7B-4510-A386-3C2C5E2D01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宋体" pitchFamily="2" charset="-122"/>
        <a:cs typeface="宋体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79C0F5-F159-441A-B332-2A58EF6490CF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589393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30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31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32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33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34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35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36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  <a:cs typeface="宋体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37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3424939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38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39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40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41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42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43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44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E5D05-FDF4-40B1-BB41-177417C31648}" type="slidenum">
              <a:rPr lang="zh-CN" altLang="en-US" smtClean="0"/>
              <a:pPr>
                <a:defRPr/>
              </a:pPr>
              <a:t>45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259714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1F258-6C27-4134-9755-9476924DDE86}" type="slidenum">
              <a:rPr lang="zh-CN" altLang="en-US" smtClean="0"/>
              <a:pPr/>
              <a:t>46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7351723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47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013083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48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013083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49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013083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50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013083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51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013083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52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013083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53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013083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1F258-6C27-4134-9755-9476924DDE86}" type="slidenum">
              <a:rPr lang="zh-CN" altLang="en-US" smtClean="0"/>
              <a:pPr/>
              <a:t>54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7351723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55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2236124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56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2236124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57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2236124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58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2236124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59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2236124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60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2236124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61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2236124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62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2236124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63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2236124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64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2236124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65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2236124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66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2236124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67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2236124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1F258-6C27-4134-9755-9476924DDE86}" type="slidenum">
              <a:rPr lang="zh-CN" altLang="en-US" smtClean="0"/>
              <a:pPr/>
              <a:t>68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7351723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1F258-6C27-4134-9755-9476924DDE86}" type="slidenum">
              <a:rPr lang="zh-CN" altLang="en-US" smtClean="0"/>
              <a:pPr/>
              <a:t>69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7351723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70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7836008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1F258-6C27-4134-9755-9476924DDE86}" type="slidenum">
              <a:rPr lang="zh-CN" altLang="en-US" smtClean="0"/>
              <a:pPr/>
              <a:t>71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7351723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72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7350008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1F258-6C27-4134-9755-9476924DDE86}" type="slidenum">
              <a:rPr lang="zh-CN" altLang="en-US" smtClean="0"/>
              <a:pPr/>
              <a:t>73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7351723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74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2407347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1F258-6C27-4134-9755-9476924DDE86}" type="slidenum">
              <a:rPr lang="zh-CN" altLang="en-US" smtClean="0"/>
              <a:pPr/>
              <a:t>75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6495963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1F258-6C27-4134-9755-9476924DDE86}" type="slidenum">
              <a:rPr lang="zh-CN" altLang="en-US" smtClean="0"/>
              <a:pPr/>
              <a:t>76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7351723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77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05442498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78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2555970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79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78329777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86073-ED7B-4510-A386-3C2C5E2D01F5}" type="slidenum">
              <a:rPr lang="zh-CN" altLang="en-US" smtClean="0"/>
              <a:pPr>
                <a:defRPr/>
              </a:pPr>
              <a:t>80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783297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28596" y="2946799"/>
            <a:ext cx="8229600" cy="59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680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bg>
      <p:bgPr>
        <a:gradFill flip="none" rotWithShape="1">
          <a:gsLst>
            <a:gs pos="0">
              <a:schemeClr val="bg1">
                <a:lumMod val="8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568752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2"/>
          <p:cNvSpPr>
            <a:spLocks noGrp="1" noChangeArrowheads="1"/>
          </p:cNvSpPr>
          <p:nvPr>
            <p:ph idx="1"/>
          </p:nvPr>
        </p:nvSpPr>
        <p:spPr bwMode="auto">
          <a:xfrm>
            <a:off x="762000" y="857250"/>
            <a:ext cx="72390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zh-CN" altLang="en-US"/>
              <a:t>第二级</a:t>
            </a:r>
            <a:endParaRPr lang="en-US" altLang="zh-CN"/>
          </a:p>
          <a:p>
            <a:pPr lvl="2"/>
            <a:r>
              <a:rPr lang="zh-CN" altLang="en-US"/>
              <a:t>第三级</a:t>
            </a:r>
          </a:p>
        </p:txBody>
      </p:sp>
    </p:spTree>
    <p:extLst>
      <p:ext uri="{BB962C8B-B14F-4D97-AF65-F5344CB8AC3E}">
        <p14:creationId xmlns="" xmlns:p14="http://schemas.microsoft.com/office/powerpoint/2010/main" val="3983243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 noChangeArrowheads="1"/>
          </p:cNvSpPr>
          <p:nvPr>
            <p:ph idx="1"/>
          </p:nvPr>
        </p:nvSpPr>
        <p:spPr bwMode="auto">
          <a:xfrm>
            <a:off x="1042989" y="3479016"/>
            <a:ext cx="6948487" cy="432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5760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22969"/>
            <a:ext cx="8229600" cy="59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680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1905001" y="825104"/>
            <a:ext cx="54721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9" name="文本占位符 2"/>
          <p:cNvSpPr>
            <a:spLocks noGrp="1" noChangeArrowheads="1"/>
          </p:cNvSpPr>
          <p:nvPr>
            <p:ph idx="1"/>
          </p:nvPr>
        </p:nvSpPr>
        <p:spPr bwMode="auto">
          <a:xfrm>
            <a:off x="1905000" y="1444228"/>
            <a:ext cx="5183188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zh-CN" altLang="en-US"/>
              <a:t>第二级</a:t>
            </a:r>
            <a:endParaRPr lang="en-US" altLang="zh-CN"/>
          </a:p>
          <a:p>
            <a:pPr lvl="2"/>
            <a:r>
              <a:rPr lang="zh-CN" altLang="en-US"/>
              <a:t>第三级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2"/>
          <p:cNvSpPr>
            <a:spLocks noGrp="1" noChangeArrowheads="1"/>
          </p:cNvSpPr>
          <p:nvPr>
            <p:ph idx="1"/>
          </p:nvPr>
        </p:nvSpPr>
        <p:spPr bwMode="auto">
          <a:xfrm>
            <a:off x="762000" y="857250"/>
            <a:ext cx="72390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zh-CN" altLang="en-US"/>
              <a:t>第二级</a:t>
            </a:r>
            <a:endParaRPr lang="en-US" altLang="zh-CN"/>
          </a:p>
          <a:p>
            <a:pPr lvl="2"/>
            <a:r>
              <a:rPr lang="zh-CN" altLang="en-US"/>
              <a:t>第三级</a:t>
            </a:r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304912" y="114365"/>
            <a:ext cx="7391422" cy="31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lang="zh-CN" altLang="en-US" sz="1800" b="1" kern="1200" dirty="0">
                <a:solidFill>
                  <a:srgbClr val="DE0010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pic>
        <p:nvPicPr>
          <p:cNvPr id="4" name="图片 3" descr="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55832" y="159736"/>
            <a:ext cx="851772" cy="2794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73173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5037535"/>
            <a:ext cx="9144000" cy="113109"/>
          </a:xfrm>
          <a:prstGeom prst="rect">
            <a:avLst/>
          </a:prstGeom>
          <a:solidFill>
            <a:srgbClr val="C800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04912" y="114365"/>
            <a:ext cx="7391422" cy="31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lang="zh-CN" altLang="en-US" sz="1800" b="1" kern="1200" dirty="0">
                <a:solidFill>
                  <a:srgbClr val="DE0010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pic>
        <p:nvPicPr>
          <p:cNvPr id="8" name="图片 7" descr="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55832" y="159736"/>
            <a:ext cx="851772" cy="279482"/>
          </a:xfrm>
          <a:prstGeom prst="rect">
            <a:avLst/>
          </a:prstGeom>
        </p:spPr>
      </p:pic>
      <p:sp>
        <p:nvSpPr>
          <p:cNvPr id="9" name="文本占位符 2"/>
          <p:cNvSpPr>
            <a:spLocks noGrp="1" noChangeArrowheads="1"/>
          </p:cNvSpPr>
          <p:nvPr>
            <p:ph idx="1"/>
          </p:nvPr>
        </p:nvSpPr>
        <p:spPr bwMode="auto">
          <a:xfrm>
            <a:off x="762000" y="857250"/>
            <a:ext cx="72390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zh-CN" altLang="en-US"/>
              <a:t>第二级</a:t>
            </a:r>
            <a:endParaRPr lang="en-US" altLang="zh-CN"/>
          </a:p>
          <a:p>
            <a:pPr lvl="2"/>
            <a:r>
              <a:rPr lang="zh-CN" altLang="en-US"/>
              <a:t>第三级</a:t>
            </a:r>
          </a:p>
        </p:txBody>
      </p:sp>
    </p:spTree>
    <p:extLst>
      <p:ext uri="{BB962C8B-B14F-4D97-AF65-F5344CB8AC3E}">
        <p14:creationId xmlns="" xmlns:p14="http://schemas.microsoft.com/office/powerpoint/2010/main" val="249273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47475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55832" y="159736"/>
            <a:ext cx="851772" cy="2794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55275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304913" y="114368"/>
            <a:ext cx="7391422" cy="318538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2766293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5037535"/>
            <a:ext cx="9144000" cy="113109"/>
          </a:xfrm>
          <a:prstGeom prst="rect">
            <a:avLst/>
          </a:prstGeom>
          <a:solidFill>
            <a:srgbClr val="C800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04912" y="114365"/>
            <a:ext cx="7391422" cy="31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lang="zh-CN" altLang="en-US" sz="1800" b="1" kern="1200" dirty="0">
                <a:solidFill>
                  <a:srgbClr val="DE0010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pic>
        <p:nvPicPr>
          <p:cNvPr id="8" name="图片 7" descr="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55832" y="159736"/>
            <a:ext cx="851772" cy="2794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674332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4522" y="142140"/>
            <a:ext cx="6941774" cy="493563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2554840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1" y="146448"/>
            <a:ext cx="569913" cy="28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0" y="5037535"/>
            <a:ext cx="9144000" cy="113109"/>
          </a:xfrm>
          <a:prstGeom prst="rect">
            <a:avLst/>
          </a:prstGeom>
          <a:solidFill>
            <a:srgbClr val="C800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688264" y="5018485"/>
            <a:ext cx="1141659" cy="173124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525" b="1" dirty="0" err="1">
                <a:solidFill>
                  <a:srgbClr val="A6A6A6"/>
                </a:solidFill>
                <a:cs typeface="Arial" charset="0"/>
              </a:rPr>
              <a:t>Yonyou</a:t>
            </a:r>
            <a:r>
              <a:rPr lang="en-US" altLang="zh-CN" sz="525" b="1" dirty="0">
                <a:solidFill>
                  <a:srgbClr val="A6A6A6"/>
                </a:solidFill>
                <a:cs typeface="Arial" charset="0"/>
              </a:rPr>
              <a:t> Software Corporation</a:t>
            </a:r>
            <a:endParaRPr lang="zh-CN" altLang="en-US" sz="525" b="1" dirty="0">
              <a:solidFill>
                <a:srgbClr val="A6A6A6"/>
              </a:solidFill>
              <a:cs typeface="Arial" charset="0"/>
            </a:endParaRP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04912" y="114365"/>
            <a:ext cx="7391422" cy="318538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566257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1" y="146448"/>
            <a:ext cx="569913" cy="28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0" y="5037535"/>
            <a:ext cx="9144000" cy="113109"/>
          </a:xfrm>
          <a:prstGeom prst="rect">
            <a:avLst/>
          </a:prstGeom>
          <a:solidFill>
            <a:srgbClr val="C800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688264" y="5018485"/>
            <a:ext cx="1141659" cy="173124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525" b="1" dirty="0" err="1">
                <a:solidFill>
                  <a:srgbClr val="A6A6A6"/>
                </a:solidFill>
                <a:cs typeface="Arial" charset="0"/>
              </a:rPr>
              <a:t>Yonyou</a:t>
            </a:r>
            <a:r>
              <a:rPr lang="en-US" altLang="zh-CN" sz="525" b="1" dirty="0">
                <a:solidFill>
                  <a:srgbClr val="A6A6A6"/>
                </a:solidFill>
                <a:cs typeface="Arial" charset="0"/>
              </a:rPr>
              <a:t> Software Corporation</a:t>
            </a:r>
            <a:endParaRPr lang="zh-CN" altLang="en-US" sz="525" b="1" dirty="0">
              <a:solidFill>
                <a:srgbClr val="A6A6A6"/>
              </a:solidFill>
              <a:cs typeface="Arial" charset="0"/>
            </a:endParaRP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04912" y="114365"/>
            <a:ext cx="7391422" cy="318538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2083338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1" y="146448"/>
            <a:ext cx="569913" cy="28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0" y="5037535"/>
            <a:ext cx="9144000" cy="113109"/>
          </a:xfrm>
          <a:prstGeom prst="rect">
            <a:avLst/>
          </a:prstGeom>
          <a:solidFill>
            <a:srgbClr val="C800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688264" y="5018485"/>
            <a:ext cx="1141659" cy="173124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525" b="1" dirty="0" err="1">
                <a:solidFill>
                  <a:srgbClr val="A6A6A6"/>
                </a:solidFill>
                <a:cs typeface="Arial" charset="0"/>
              </a:rPr>
              <a:t>Yonyou</a:t>
            </a:r>
            <a:r>
              <a:rPr lang="en-US" altLang="zh-CN" sz="525" b="1" dirty="0">
                <a:solidFill>
                  <a:srgbClr val="A6A6A6"/>
                </a:solidFill>
                <a:cs typeface="Arial" charset="0"/>
              </a:rPr>
              <a:t> Software Corporation</a:t>
            </a:r>
            <a:endParaRPr lang="zh-CN" altLang="en-US" sz="525" b="1" dirty="0">
              <a:solidFill>
                <a:srgbClr val="A6A6A6"/>
              </a:solidFill>
              <a:cs typeface="Arial" charset="0"/>
            </a:endParaRP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04912" y="114365"/>
            <a:ext cx="7391422" cy="318538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4199813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1" y="146448"/>
            <a:ext cx="569913" cy="28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0" y="5037535"/>
            <a:ext cx="9144000" cy="113109"/>
          </a:xfrm>
          <a:prstGeom prst="rect">
            <a:avLst/>
          </a:prstGeom>
          <a:solidFill>
            <a:srgbClr val="C800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688264" y="5018485"/>
            <a:ext cx="1141659" cy="173124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525" b="1" dirty="0" err="1">
                <a:solidFill>
                  <a:srgbClr val="A6A6A6"/>
                </a:solidFill>
                <a:cs typeface="Arial" charset="0"/>
              </a:rPr>
              <a:t>Yonyou</a:t>
            </a:r>
            <a:r>
              <a:rPr lang="en-US" altLang="zh-CN" sz="525" b="1" dirty="0">
                <a:solidFill>
                  <a:srgbClr val="A6A6A6"/>
                </a:solidFill>
                <a:cs typeface="Arial" charset="0"/>
              </a:rPr>
              <a:t> Software Corporation</a:t>
            </a:r>
            <a:endParaRPr lang="zh-CN" altLang="en-US" sz="525" b="1" dirty="0">
              <a:solidFill>
                <a:srgbClr val="A6A6A6"/>
              </a:solidFill>
              <a:cs typeface="Arial" charset="0"/>
            </a:endParaRP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04912" y="114365"/>
            <a:ext cx="7391422" cy="318538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1616294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17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303498"/>
            <a:ext cx="3888432" cy="535785"/>
          </a:xfrm>
          <a:prstGeom prst="rect">
            <a:avLst/>
          </a:prstGeom>
        </p:spPr>
        <p:txBody>
          <a:bodyPr>
            <a:normAutofit/>
          </a:bodyPr>
          <a:lstStyle>
            <a:lvl1pPr marL="0" algn="l" defTabSz="914400" rtl="0" eaLnBrk="1" latinLnBrk="0" hangingPunct="1">
              <a:buNone/>
              <a:defRPr lang="zh-CN" altLang="en-US" sz="3600" b="1" kern="1200" dirty="0">
                <a:solidFill>
                  <a:srgbClr val="E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点击此处添加主题</a:t>
            </a:r>
          </a:p>
        </p:txBody>
      </p:sp>
      <p:sp>
        <p:nvSpPr>
          <p:cNvPr id="6" name="文本占位符 17"/>
          <p:cNvSpPr>
            <a:spLocks noGrp="1"/>
          </p:cNvSpPr>
          <p:nvPr>
            <p:ph type="body" sz="quarter" idx="15" hasCustomPrompt="1"/>
          </p:nvPr>
        </p:nvSpPr>
        <p:spPr>
          <a:xfrm>
            <a:off x="539552" y="1221600"/>
            <a:ext cx="7961538" cy="3386133"/>
          </a:xfrm>
          <a:prstGeom prst="rect">
            <a:avLst/>
          </a:prstGeom>
        </p:spPr>
        <p:txBody>
          <a:bodyPr>
            <a:normAutofit/>
          </a:bodyPr>
          <a:lstStyle>
            <a:lvl1pPr marL="0" algn="l" defTabSz="914400" rtl="0" eaLnBrk="1" latinLnBrk="0" hangingPunct="1">
              <a:lnSpc>
                <a:spcPct val="150000"/>
              </a:lnSpc>
              <a:buNone/>
              <a:defRPr lang="zh-CN" altLang="en-US" sz="16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内文</a:t>
            </a:r>
          </a:p>
        </p:txBody>
      </p:sp>
    </p:spTree>
    <p:extLst>
      <p:ext uri="{BB962C8B-B14F-4D97-AF65-F5344CB8AC3E}">
        <p14:creationId xmlns="" xmlns:p14="http://schemas.microsoft.com/office/powerpoint/2010/main" val="42399594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1" y="146448"/>
            <a:ext cx="569913" cy="28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0" y="5037535"/>
            <a:ext cx="9144000" cy="113109"/>
          </a:xfrm>
          <a:prstGeom prst="rect">
            <a:avLst/>
          </a:prstGeom>
          <a:solidFill>
            <a:srgbClr val="C800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688264" y="5018485"/>
            <a:ext cx="1141659" cy="173124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525" b="1" dirty="0" err="1">
                <a:solidFill>
                  <a:srgbClr val="A6A6A6"/>
                </a:solidFill>
                <a:cs typeface="Arial" charset="0"/>
              </a:rPr>
              <a:t>Yonyou</a:t>
            </a:r>
            <a:r>
              <a:rPr lang="en-US" altLang="zh-CN" sz="525" b="1" dirty="0">
                <a:solidFill>
                  <a:srgbClr val="A6A6A6"/>
                </a:solidFill>
                <a:cs typeface="Arial" charset="0"/>
              </a:rPr>
              <a:t> Software Corporation</a:t>
            </a:r>
            <a:endParaRPr lang="zh-CN" altLang="en-US" sz="525" b="1" dirty="0">
              <a:solidFill>
                <a:srgbClr val="A6A6A6"/>
              </a:solidFill>
              <a:cs typeface="Arial" charset="0"/>
            </a:endParaRP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04912" y="114365"/>
            <a:ext cx="7391422" cy="318538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38713895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1" y="146448"/>
            <a:ext cx="569913" cy="28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0" y="5037535"/>
            <a:ext cx="9144000" cy="113109"/>
          </a:xfrm>
          <a:prstGeom prst="rect">
            <a:avLst/>
          </a:prstGeom>
          <a:solidFill>
            <a:srgbClr val="C800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688264" y="5018485"/>
            <a:ext cx="1141659" cy="173124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525" b="1" dirty="0" err="1">
                <a:solidFill>
                  <a:srgbClr val="A6A6A6"/>
                </a:solidFill>
                <a:cs typeface="Arial" charset="0"/>
              </a:rPr>
              <a:t>Yonyou</a:t>
            </a:r>
            <a:r>
              <a:rPr lang="en-US" altLang="zh-CN" sz="525" b="1" dirty="0">
                <a:solidFill>
                  <a:srgbClr val="A6A6A6"/>
                </a:solidFill>
                <a:cs typeface="Arial" charset="0"/>
              </a:rPr>
              <a:t> Software Corporation</a:t>
            </a:r>
            <a:endParaRPr lang="zh-CN" altLang="en-US" sz="525" b="1" dirty="0">
              <a:solidFill>
                <a:srgbClr val="A6A6A6"/>
              </a:solidFill>
              <a:cs typeface="Arial" charset="0"/>
            </a:endParaRP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04912" y="114365"/>
            <a:ext cx="7391422" cy="318538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41963542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2"/>
          <p:cNvSpPr>
            <a:spLocks noGrp="1" noChangeArrowheads="1"/>
          </p:cNvSpPr>
          <p:nvPr>
            <p:ph idx="1"/>
          </p:nvPr>
        </p:nvSpPr>
        <p:spPr bwMode="auto">
          <a:xfrm>
            <a:off x="762000" y="857250"/>
            <a:ext cx="72390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zh-CN" altLang="en-US"/>
              <a:t>第二级</a:t>
            </a:r>
            <a:endParaRPr lang="en-US" altLang="zh-CN"/>
          </a:p>
          <a:p>
            <a:pPr lvl="2"/>
            <a:r>
              <a:rPr lang="zh-CN" altLang="en-US"/>
              <a:t>第三级</a:t>
            </a:r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304913" y="114368"/>
            <a:ext cx="7391422" cy="318538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23743352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2"/>
          <p:cNvSpPr>
            <a:spLocks noGrp="1" noChangeArrowheads="1"/>
          </p:cNvSpPr>
          <p:nvPr>
            <p:ph idx="1"/>
          </p:nvPr>
        </p:nvSpPr>
        <p:spPr bwMode="auto">
          <a:xfrm>
            <a:off x="762000" y="857250"/>
            <a:ext cx="72390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zh-CN" altLang="en-US"/>
              <a:t>第二级</a:t>
            </a:r>
            <a:endParaRPr lang="en-US" altLang="zh-CN"/>
          </a:p>
          <a:p>
            <a:pPr lvl="2"/>
            <a:r>
              <a:rPr lang="zh-CN" altLang="en-US"/>
              <a:t>第三级</a:t>
            </a:r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304913" y="114368"/>
            <a:ext cx="7391422" cy="318538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矩形 3"/>
          <p:cNvSpPr/>
          <p:nvPr userDrawn="1"/>
        </p:nvSpPr>
        <p:spPr>
          <a:xfrm>
            <a:off x="0" y="5037535"/>
            <a:ext cx="9144000" cy="113109"/>
          </a:xfrm>
          <a:prstGeom prst="rect">
            <a:avLst/>
          </a:prstGeom>
          <a:solidFill>
            <a:srgbClr val="C800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2628107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389662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304913" y="114368"/>
            <a:ext cx="7391422" cy="318538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38526140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5037535"/>
            <a:ext cx="9144000" cy="113109"/>
          </a:xfrm>
          <a:prstGeom prst="rect">
            <a:avLst/>
          </a:prstGeom>
          <a:solidFill>
            <a:srgbClr val="C800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04912" y="114365"/>
            <a:ext cx="7391422" cy="31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lang="zh-CN" altLang="en-US" sz="1800" b="1" kern="1200" dirty="0">
                <a:solidFill>
                  <a:srgbClr val="DE0010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20983000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927513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494625"/>
            <a:ext cx="2133600" cy="273844"/>
          </a:xfrm>
          <a:prstGeom prst="rect">
            <a:avLst/>
          </a:prstGeom>
        </p:spPr>
        <p:txBody>
          <a:bodyPr/>
          <a:lstStyle/>
          <a:p>
            <a:fld id="{67650171-E93A-4796-882B-7233C0992ABD}" type="datetimeFigureOut">
              <a:rPr lang="zh-CN" altLang="en-US" smtClean="0"/>
              <a:pPr/>
              <a:t>2017/6/14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494625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494625"/>
            <a:ext cx="2133600" cy="273844"/>
          </a:xfrm>
          <a:prstGeom prst="rect">
            <a:avLst/>
          </a:prstGeom>
        </p:spPr>
        <p:txBody>
          <a:bodyPr/>
          <a:lstStyle/>
          <a:p>
            <a:fld id="{8F92480C-7129-46EC-BF28-50BB584E5D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506966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745336"/>
            <a:ext cx="2086004" cy="363022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745336"/>
            <a:ext cx="6103493" cy="363022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548204"/>
            <a:ext cx="2133600" cy="273844"/>
          </a:xfrm>
          <a:prstGeom prst="rect">
            <a:avLst/>
          </a:prstGeom>
        </p:spPr>
        <p:txBody>
          <a:bodyPr/>
          <a:lstStyle/>
          <a:p>
            <a:fld id="{67650171-E93A-4796-882B-7233C0992ABD}" type="datetimeFigureOut">
              <a:rPr lang="zh-CN" altLang="en-US" smtClean="0"/>
              <a:pPr/>
              <a:t>2017/6/14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54820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548204"/>
            <a:ext cx="2133600" cy="273844"/>
          </a:xfrm>
          <a:prstGeom prst="rect">
            <a:avLst/>
          </a:prstGeom>
        </p:spPr>
        <p:txBody>
          <a:bodyPr/>
          <a:lstStyle/>
          <a:p>
            <a:fld id="{8F92480C-7129-46EC-BF28-50BB584E5D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4154046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0" y="5030391"/>
            <a:ext cx="9144000" cy="113109"/>
          </a:xfrm>
          <a:prstGeom prst="rect">
            <a:avLst/>
          </a:prstGeom>
          <a:solidFill>
            <a:srgbClr val="C800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1562692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2597474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7868374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云聚公共管理智慧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00298" y="1571618"/>
            <a:ext cx="5643602" cy="740615"/>
          </a:xfrm>
          <a:prstGeom prst="rect">
            <a:avLst/>
          </a:prstGeom>
        </p:spPr>
      </p:pic>
      <p:pic>
        <p:nvPicPr>
          <p:cNvPr id="3" name="图片 2" descr="用友政务官方微信公众号二维码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71538" y="1500180"/>
            <a:ext cx="918726" cy="9187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86170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571472" y="3696898"/>
            <a:ext cx="8229600" cy="59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680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32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/>
            <a:r>
              <a:rPr lang="zh-CN" dirty="0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25639859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1472" y="2411015"/>
            <a:ext cx="8115328" cy="21836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927D9BE-792E-4B9D-8FD5-8F44C20783F5}" type="datetimeFigureOut">
              <a:rPr lang="zh-CN" altLang="en-US" smtClean="0"/>
              <a:pPr/>
              <a:t>2017/6/14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F77F0E8-5855-4A0B-BE2F-71B4AF0D75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409159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2"/>
          <p:cNvSpPr>
            <a:spLocks noGrp="1" noChangeArrowheads="1"/>
          </p:cNvSpPr>
          <p:nvPr>
            <p:ph idx="1"/>
          </p:nvPr>
        </p:nvSpPr>
        <p:spPr bwMode="auto">
          <a:xfrm>
            <a:off x="762000" y="857250"/>
            <a:ext cx="72390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zh-CN" altLang="en-US"/>
              <a:t>第二级</a:t>
            </a:r>
            <a:endParaRPr lang="en-US" altLang="zh-CN"/>
          </a:p>
          <a:p>
            <a:pPr lvl="2"/>
            <a:r>
              <a:rPr lang="zh-CN" altLang="en-US"/>
              <a:t>第三级</a:t>
            </a:r>
          </a:p>
        </p:txBody>
      </p:sp>
    </p:spTree>
    <p:extLst>
      <p:ext uri="{BB962C8B-B14F-4D97-AF65-F5344CB8AC3E}">
        <p14:creationId xmlns="" xmlns:p14="http://schemas.microsoft.com/office/powerpoint/2010/main" val="10495241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gradFill flip="none" rotWithShape="1">
          <a:gsLst>
            <a:gs pos="0">
              <a:schemeClr val="bg1">
                <a:lumMod val="8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8526220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1" y="146448"/>
            <a:ext cx="569913" cy="28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328061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841772"/>
            <a:ext cx="9144000" cy="1790700"/>
          </a:xfrm>
          <a:prstGeom prst="rect">
            <a:avLst/>
          </a:prstGeom>
        </p:spPr>
        <p:txBody>
          <a:bodyPr anchor="ctr"/>
          <a:lstStyle>
            <a:lvl1pPr algn="ctr">
              <a:defRPr sz="45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24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单击以编辑母版副标题样式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7211374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870942"/>
            <a:ext cx="7772400" cy="3429000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lnSpc>
                <a:spcPct val="150000"/>
              </a:lnSpc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lnSpc>
                <a:spcPct val="150000"/>
              </a:lnSpc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lnSpc>
                <a:spcPct val="150000"/>
              </a:lnSpc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lnSpc>
                <a:spcPct val="150000"/>
              </a:lnSpc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23528" y="123478"/>
            <a:ext cx="7128792" cy="504056"/>
          </a:xfrm>
          <a:prstGeom prst="rect">
            <a:avLst/>
          </a:prstGeom>
        </p:spPr>
        <p:txBody>
          <a:bodyPr/>
          <a:lstStyle>
            <a:lvl1pPr>
              <a:defRPr sz="24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711421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123478"/>
            <a:ext cx="7128792" cy="504056"/>
          </a:xfrm>
          <a:prstGeom prst="rect">
            <a:avLst/>
          </a:prstGeom>
        </p:spPr>
        <p:txBody>
          <a:bodyPr/>
          <a:lstStyle>
            <a:lvl1pPr>
              <a:defRPr sz="24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3276322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209681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9" y="1260872"/>
            <a:ext cx="3868737" cy="6179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9" y="1878806"/>
            <a:ext cx="3868737" cy="276344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0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lnSpc>
                <a:spcPct val="150000"/>
              </a:lnSpc>
              <a:defRPr sz="160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lnSpc>
                <a:spcPct val="150000"/>
              </a:lnSpc>
              <a:defRPr sz="140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lnSpc>
                <a:spcPct val="150000"/>
              </a:lnSpc>
              <a:defRPr sz="120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0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lnSpc>
                <a:spcPct val="150000"/>
              </a:lnSpc>
              <a:defRPr sz="160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lnSpc>
                <a:spcPct val="150000"/>
              </a:lnSpc>
              <a:defRPr sz="140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lnSpc>
                <a:spcPct val="150000"/>
              </a:lnSpc>
              <a:defRPr sz="120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323528" y="123478"/>
            <a:ext cx="7128792" cy="504056"/>
          </a:xfrm>
          <a:prstGeom prst="rect">
            <a:avLst/>
          </a:prstGeom>
        </p:spPr>
        <p:txBody>
          <a:bodyPr/>
          <a:lstStyle>
            <a:lvl1pPr>
              <a:defRPr sz="24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2347815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841772"/>
            <a:ext cx="9144000" cy="1790700"/>
          </a:xfrm>
          <a:prstGeom prst="rect">
            <a:avLst/>
          </a:prstGeom>
        </p:spPr>
        <p:txBody>
          <a:bodyPr anchor="ctr"/>
          <a:lstStyle>
            <a:lvl1pPr algn="ctr">
              <a:defRPr sz="45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24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单击以编辑母版副标题样式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355039779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870942"/>
            <a:ext cx="7772400" cy="3429000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lnSpc>
                <a:spcPct val="150000"/>
              </a:lnSpc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lnSpc>
                <a:spcPct val="150000"/>
              </a:lnSpc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lnSpc>
                <a:spcPct val="150000"/>
              </a:lnSpc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lnSpc>
                <a:spcPct val="150000"/>
              </a:lnSpc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23528" y="123478"/>
            <a:ext cx="7128792" cy="504056"/>
          </a:xfrm>
          <a:prstGeom prst="rect">
            <a:avLst/>
          </a:prstGeom>
        </p:spPr>
        <p:txBody>
          <a:bodyPr/>
          <a:lstStyle>
            <a:lvl1pPr>
              <a:defRPr sz="24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33363095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123478"/>
            <a:ext cx="7128792" cy="504056"/>
          </a:xfrm>
          <a:prstGeom prst="rect">
            <a:avLst/>
          </a:prstGeom>
        </p:spPr>
        <p:txBody>
          <a:bodyPr/>
          <a:lstStyle>
            <a:lvl1pPr>
              <a:defRPr sz="24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37806492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5353082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9" y="1260872"/>
            <a:ext cx="3868737" cy="6179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9" y="1878806"/>
            <a:ext cx="3868737" cy="276344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0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lnSpc>
                <a:spcPct val="150000"/>
              </a:lnSpc>
              <a:defRPr sz="160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lnSpc>
                <a:spcPct val="150000"/>
              </a:lnSpc>
              <a:defRPr sz="140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lnSpc>
                <a:spcPct val="150000"/>
              </a:lnSpc>
              <a:defRPr sz="120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0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lnSpc>
                <a:spcPct val="150000"/>
              </a:lnSpc>
              <a:defRPr sz="160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lnSpc>
                <a:spcPct val="150000"/>
              </a:lnSpc>
              <a:defRPr sz="140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lnSpc>
                <a:spcPct val="150000"/>
              </a:lnSpc>
              <a:defRPr sz="120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323528" y="123478"/>
            <a:ext cx="7128792" cy="504056"/>
          </a:xfrm>
          <a:prstGeom prst="rect">
            <a:avLst/>
          </a:prstGeom>
        </p:spPr>
        <p:txBody>
          <a:bodyPr/>
          <a:lstStyle>
            <a:lvl1pPr>
              <a:defRPr sz="24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33225129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4522" y="142140"/>
            <a:ext cx="6941774" cy="493563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0" y="5030391"/>
            <a:ext cx="9144000" cy="113109"/>
          </a:xfrm>
          <a:prstGeom prst="rect">
            <a:avLst/>
          </a:prstGeom>
          <a:solidFill>
            <a:srgbClr val="C800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文本占位符 2"/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539552" y="857250"/>
            <a:ext cx="7056784" cy="315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indent="-285750">
              <a:lnSpc>
                <a:spcPct val="150000"/>
              </a:lnSpc>
              <a:buFont typeface="Wingdings" panose="05000000000000000000" pitchFamily="2" charset="2"/>
              <a:buChar char="p"/>
              <a:defRPr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742950" indent="-285750">
              <a:lnSpc>
                <a:spcPct val="150000"/>
              </a:lnSpc>
              <a:buFont typeface="Wingdings" panose="05000000000000000000" pitchFamily="2" charset="2"/>
              <a:buChar char="Ø"/>
              <a:defRPr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200150" indent="-285750">
              <a:lnSpc>
                <a:spcPct val="150000"/>
              </a:lnSpc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</a:lstStyle>
          <a:p>
            <a:pPr lvl="0"/>
            <a:r>
              <a:rPr lang="zh-CN" altLang="en-US" dirty="0"/>
              <a:t>单击此处编辑母版文本样式</a:t>
            </a:r>
            <a:endParaRPr lang="en-US" altLang="zh-CN" dirty="0"/>
          </a:p>
          <a:p>
            <a:pPr lvl="1"/>
            <a:r>
              <a:rPr lang="zh-CN" altLang="en-US" dirty="0"/>
              <a:t>第二级</a:t>
            </a:r>
            <a:endParaRPr lang="en-US" altLang="zh-CN" dirty="0"/>
          </a:p>
          <a:p>
            <a:pPr lvl="2"/>
            <a:r>
              <a:rPr lang="zh-CN" altLang="en-US" dirty="0"/>
              <a:t>第三级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4522" y="142140"/>
            <a:ext cx="6941774" cy="493563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0" y="5030391"/>
            <a:ext cx="9144000" cy="113109"/>
          </a:xfrm>
          <a:prstGeom prst="rect">
            <a:avLst/>
          </a:prstGeom>
          <a:solidFill>
            <a:srgbClr val="C800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1681719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030391"/>
            <a:ext cx="9144000" cy="113109"/>
          </a:xfrm>
          <a:prstGeom prst="rect">
            <a:avLst/>
          </a:prstGeom>
          <a:solidFill>
            <a:srgbClr val="C800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8538537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4522" y="142140"/>
            <a:ext cx="6941774" cy="493563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9259210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7264582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8A6DA7-180F-4FA6-9C42-77FFF0AEEDC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678683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030391"/>
            <a:ext cx="9144000" cy="113109"/>
          </a:xfrm>
          <a:prstGeom prst="rect">
            <a:avLst/>
          </a:prstGeom>
          <a:solidFill>
            <a:srgbClr val="C800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294522" y="142140"/>
            <a:ext cx="6941774" cy="493563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26833197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4522" y="142140"/>
            <a:ext cx="6941774" cy="493563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3351220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yinfeifei\2013年工作项目\yonyou用友 2013\李渊\11.25（数据驱动的企业16-9 PPT\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145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101252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:\公司项目\2014项目\用友\2015年PPT模版\存图\7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141684"/>
            <a:ext cx="7706398" cy="341833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5" name="图片 4" descr="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104927" y="149790"/>
            <a:ext cx="869144" cy="2851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885947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304913" y="114366"/>
            <a:ext cx="7391422" cy="318538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6" name="图片 5" descr="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04927" y="149790"/>
            <a:ext cx="869144" cy="2851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813321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yinfeifei\2013年工作项目\yonyou用友 2013\李渊\11.25（数据驱动的企业16-9 PPT\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7293421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yinfeifei\2013年工作项目\yonyou用友 2013\李渊\11.25（数据驱动的企业16-9 PPT\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3" descr="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104927" y="149790"/>
            <a:ext cx="869144" cy="2851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512481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公司项目\2014项目\用友\2015年PPT模版\2\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1"/>
          </a:xfrm>
          <a:prstGeom prst="rect">
            <a:avLst/>
          </a:prstGeom>
          <a:noFill/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228600" y="188913"/>
            <a:ext cx="8229600" cy="418058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350052628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17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303498"/>
            <a:ext cx="3888432" cy="535785"/>
          </a:xfrm>
          <a:prstGeom prst="rect">
            <a:avLst/>
          </a:prstGeom>
        </p:spPr>
        <p:txBody>
          <a:bodyPr>
            <a:normAutofit/>
          </a:bodyPr>
          <a:lstStyle>
            <a:lvl1pPr marL="0" algn="l" defTabSz="914400" rtl="0" eaLnBrk="1" latinLnBrk="0" hangingPunct="1">
              <a:buNone/>
              <a:defRPr lang="zh-CN" altLang="en-US" sz="3600" b="1" kern="1200" dirty="0">
                <a:solidFill>
                  <a:srgbClr val="E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点击此处添加主题</a:t>
            </a:r>
          </a:p>
        </p:txBody>
      </p:sp>
      <p:sp>
        <p:nvSpPr>
          <p:cNvPr id="6" name="文本占位符 17"/>
          <p:cNvSpPr>
            <a:spLocks noGrp="1"/>
          </p:cNvSpPr>
          <p:nvPr>
            <p:ph type="body" sz="quarter" idx="15" hasCustomPrompt="1"/>
          </p:nvPr>
        </p:nvSpPr>
        <p:spPr>
          <a:xfrm>
            <a:off x="539552" y="1221600"/>
            <a:ext cx="7961538" cy="3386133"/>
          </a:xfrm>
          <a:prstGeom prst="rect">
            <a:avLst/>
          </a:prstGeom>
        </p:spPr>
        <p:txBody>
          <a:bodyPr>
            <a:normAutofit/>
          </a:bodyPr>
          <a:lstStyle>
            <a:lvl1pPr marL="0" algn="l" defTabSz="914400" rtl="0" eaLnBrk="1" latinLnBrk="0" hangingPunct="1">
              <a:lnSpc>
                <a:spcPct val="150000"/>
              </a:lnSpc>
              <a:buNone/>
              <a:defRPr lang="zh-CN" altLang="en-US" sz="16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内文</a:t>
            </a:r>
          </a:p>
        </p:txBody>
      </p:sp>
    </p:spTree>
    <p:extLst>
      <p:ext uri="{BB962C8B-B14F-4D97-AF65-F5344CB8AC3E}">
        <p14:creationId xmlns="" xmlns:p14="http://schemas.microsoft.com/office/powerpoint/2010/main" val="424046531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云聚公共管理智慧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0298" y="1571624"/>
            <a:ext cx="5643602" cy="740615"/>
          </a:xfrm>
          <a:prstGeom prst="rect">
            <a:avLst/>
          </a:prstGeom>
        </p:spPr>
      </p:pic>
      <p:pic>
        <p:nvPicPr>
          <p:cNvPr id="3" name="图片 2" descr="用友政务官方微信公众号二维码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71538" y="1500180"/>
            <a:ext cx="918726" cy="91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16424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云聚公共管理智慧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00298" y="1571618"/>
            <a:ext cx="5643602" cy="740615"/>
          </a:xfrm>
          <a:prstGeom prst="rect">
            <a:avLst/>
          </a:prstGeom>
        </p:spPr>
      </p:pic>
      <p:pic>
        <p:nvPicPr>
          <p:cNvPr id="3" name="图片 2" descr="用友政务官方微信公众号二维码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71538" y="1500180"/>
            <a:ext cx="918726" cy="9187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0" y="1995686"/>
            <a:ext cx="9144000" cy="59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680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32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/>
            <a:r>
              <a:rPr lang="zh-CN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2501566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304913" y="114368"/>
            <a:ext cx="7391422" cy="318538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8149540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yinfeifei\2013年工作项目\yonyou用友 2013\李渊\11.25（数据驱动的企业16-9 PPT\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729342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49.xml"/><Relationship Id="rId7" Type="http://schemas.openxmlformats.org/officeDocument/2006/relationships/theme" Target="../theme/theme11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Relationship Id="rId9" Type="http://schemas.openxmlformats.org/officeDocument/2006/relationships/image" Target="../media/image12.pn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14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65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theme" Target="../theme/theme14.xml"/><Relationship Id="rId5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\\192.168.1.155\desktop\图片2副本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500084"/>
            <a:ext cx="9144000" cy="3150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28596" y="2946799"/>
            <a:ext cx="8229600" cy="59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680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pic>
        <p:nvPicPr>
          <p:cNvPr id="6" name="图片 5" descr="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142858"/>
            <a:ext cx="1143008" cy="37504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833" r:id="rId2"/>
    <p:sldLayoutId id="2147483834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000">
          <a:solidFill>
            <a:srgbClr val="C00000"/>
          </a:solidFill>
          <a:latin typeface="+mj-lt"/>
          <a:ea typeface="+mj-ea"/>
          <a:cs typeface="微软雅黑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000">
          <a:solidFill>
            <a:srgbClr val="C00000"/>
          </a:solidFill>
          <a:latin typeface="Calibri" pitchFamily="34" charset="0"/>
          <a:ea typeface="微软雅黑" pitchFamily="34" charset="-122"/>
          <a:cs typeface="微软雅黑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000">
          <a:solidFill>
            <a:srgbClr val="C00000"/>
          </a:solidFill>
          <a:latin typeface="Calibri" pitchFamily="34" charset="0"/>
          <a:ea typeface="微软雅黑" pitchFamily="34" charset="-122"/>
          <a:cs typeface="微软雅黑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000">
          <a:solidFill>
            <a:srgbClr val="C00000"/>
          </a:solidFill>
          <a:latin typeface="Calibri" pitchFamily="34" charset="0"/>
          <a:ea typeface="微软雅黑" pitchFamily="34" charset="-122"/>
          <a:cs typeface="微软雅黑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000">
          <a:solidFill>
            <a:srgbClr val="C00000"/>
          </a:solidFill>
          <a:latin typeface="Calibri" pitchFamily="34" charset="0"/>
          <a:ea typeface="微软雅黑" pitchFamily="34" charset="-122"/>
          <a:cs typeface="微软雅黑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alibri" pitchFamily="34" charset="0"/>
          <a:ea typeface="微软雅黑" pitchFamily="34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alibri" pitchFamily="34" charset="0"/>
          <a:ea typeface="微软雅黑" pitchFamily="34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alibri" pitchFamily="34" charset="0"/>
          <a:ea typeface="微软雅黑" pitchFamily="34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alibri" pitchFamily="34" charset="0"/>
          <a:ea typeface="微软雅黑" pitchFamily="34" charset="-122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umimoji="1" sz="3200">
          <a:solidFill>
            <a:srgbClr val="C00000"/>
          </a:solidFill>
          <a:latin typeface="+mn-lt"/>
          <a:ea typeface="+mn-ea"/>
          <a:cs typeface="微软雅黑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umimoji="1" sz="2800">
          <a:solidFill>
            <a:schemeClr val="tx1"/>
          </a:solidFill>
          <a:latin typeface="+mn-lt"/>
          <a:ea typeface="宋体" pitchFamily="2" charset="-122"/>
          <a:cs typeface="宋体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umimoji="1"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umimoji="1"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9" y="3479016"/>
            <a:ext cx="6948487" cy="432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5760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5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22969"/>
            <a:ext cx="8229600" cy="59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680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pic>
        <p:nvPicPr>
          <p:cNvPr id="6" name="图片 5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142858"/>
            <a:ext cx="1143008" cy="375042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1505" cy="51450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Work Files\09 其它资料\PPT类\ppt文件模板\用友模板\2016公司介绍及LOGO\2016用友政务logo\LOGO（反白）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800" y="198000"/>
            <a:ext cx="1135851" cy="3727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rgbClr val="C00000"/>
          </a:solidFill>
          <a:latin typeface="+mj-lt"/>
          <a:ea typeface="+mj-ea"/>
          <a:cs typeface="微软雅黑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rgbClr val="C00000"/>
          </a:solidFill>
          <a:latin typeface="Calibri" pitchFamily="34" charset="0"/>
          <a:ea typeface="微软雅黑" pitchFamily="34" charset="-122"/>
          <a:cs typeface="微软雅黑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rgbClr val="C00000"/>
          </a:solidFill>
          <a:latin typeface="Calibri" pitchFamily="34" charset="0"/>
          <a:ea typeface="微软雅黑" pitchFamily="34" charset="-122"/>
          <a:cs typeface="微软雅黑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rgbClr val="C00000"/>
          </a:solidFill>
          <a:latin typeface="Calibri" pitchFamily="34" charset="0"/>
          <a:ea typeface="微软雅黑" pitchFamily="34" charset="-122"/>
          <a:cs typeface="微软雅黑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rgbClr val="C00000"/>
          </a:solidFill>
          <a:latin typeface="Calibri" pitchFamily="34" charset="0"/>
          <a:ea typeface="微软雅黑" pitchFamily="34" charset="-122"/>
          <a:cs typeface="微软雅黑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alibri" pitchFamily="34" charset="0"/>
          <a:ea typeface="微软雅黑" pitchFamily="34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alibri" pitchFamily="34" charset="0"/>
          <a:ea typeface="微软雅黑" pitchFamily="34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alibri" pitchFamily="34" charset="0"/>
          <a:ea typeface="微软雅黑" pitchFamily="34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alibri" pitchFamily="34" charset="0"/>
          <a:ea typeface="微软雅黑" pitchFamily="34" charset="-122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>
          <a:solidFill>
            <a:srgbClr val="C00000"/>
          </a:solidFill>
          <a:latin typeface="+mn-lt"/>
          <a:ea typeface="+mn-ea"/>
          <a:cs typeface="微软雅黑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>
          <a:solidFill>
            <a:schemeClr val="tx1"/>
          </a:solidFill>
          <a:latin typeface="+mn-lt"/>
          <a:ea typeface="宋体" pitchFamily="2" charset="-122"/>
          <a:cs typeface="宋体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C:\Documents and Settings\Administrator\桌面\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5954"/>
            <a:ext cx="1322388" cy="5149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直接连接符 4"/>
          <p:cNvCxnSpPr/>
          <p:nvPr/>
        </p:nvCxnSpPr>
        <p:spPr>
          <a:xfrm>
            <a:off x="1322388" y="0"/>
            <a:ext cx="0" cy="5149454"/>
          </a:xfrm>
          <a:prstGeom prst="line">
            <a:avLst/>
          </a:prstGeom>
          <a:ln w="25400">
            <a:solidFill>
              <a:srgbClr val="CAC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7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1905001" y="825104"/>
            <a:ext cx="54721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078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444228"/>
            <a:ext cx="5183188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en-US" altLang="zh-CN" dirty="0"/>
          </a:p>
          <a:p>
            <a:pPr lvl="1"/>
            <a:r>
              <a:rPr lang="zh-CN" altLang="en-US" dirty="0"/>
              <a:t>第二级</a:t>
            </a:r>
            <a:endParaRPr lang="en-US" altLang="zh-CN" dirty="0"/>
          </a:p>
          <a:p>
            <a:pPr lvl="2"/>
            <a:r>
              <a:rPr lang="zh-CN" altLang="en-US" dirty="0"/>
              <a:t>第三级</a:t>
            </a:r>
          </a:p>
        </p:txBody>
      </p:sp>
      <p:pic>
        <p:nvPicPr>
          <p:cNvPr id="7" name="图片 6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86710" y="196444"/>
            <a:ext cx="1143008" cy="37504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48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00000"/>
          </a:solidFill>
          <a:latin typeface="+mj-lt"/>
          <a:ea typeface="+mj-ea"/>
          <a:cs typeface="微软雅黑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00000"/>
          </a:solidFill>
          <a:latin typeface="Calibri" pitchFamily="34" charset="0"/>
          <a:ea typeface="微软雅黑" pitchFamily="34" charset="-122"/>
          <a:cs typeface="微软雅黑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00000"/>
          </a:solidFill>
          <a:latin typeface="Calibri" pitchFamily="34" charset="0"/>
          <a:ea typeface="微软雅黑" pitchFamily="34" charset="-122"/>
          <a:cs typeface="微软雅黑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00000"/>
          </a:solidFill>
          <a:latin typeface="Calibri" pitchFamily="34" charset="0"/>
          <a:ea typeface="微软雅黑" pitchFamily="34" charset="-122"/>
          <a:cs typeface="微软雅黑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00000"/>
          </a:solidFill>
          <a:latin typeface="Calibri" pitchFamily="34" charset="0"/>
          <a:ea typeface="微软雅黑" pitchFamily="34" charset="-122"/>
          <a:cs typeface="微软雅黑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Calibri" pitchFamily="34" charset="0"/>
          <a:ea typeface="微软雅黑" pitchFamily="34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Calibri" pitchFamily="34" charset="0"/>
          <a:ea typeface="微软雅黑" pitchFamily="34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Calibri" pitchFamily="34" charset="0"/>
          <a:ea typeface="微软雅黑" pitchFamily="34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Calibri" pitchFamily="34" charset="0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Arial" charset="0"/>
        <a:buBlip>
          <a:blip r:embed="rId6"/>
        </a:buBlip>
        <a:defRPr kumimoji="1" sz="2400">
          <a:solidFill>
            <a:schemeClr val="tx1"/>
          </a:solidFill>
          <a:latin typeface="+mn-ea"/>
          <a:ea typeface="+mn-ea"/>
          <a:cs typeface="微软雅黑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Font typeface="Arial" charset="0"/>
        <a:buBlip>
          <a:blip r:embed="rId7"/>
        </a:buBlip>
        <a:defRPr kumimoji="1" sz="2000">
          <a:solidFill>
            <a:schemeClr val="tx1"/>
          </a:solidFill>
          <a:latin typeface="+mn-ea"/>
          <a:ea typeface="+mn-ea"/>
          <a:cs typeface="微软雅黑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50000"/>
        <a:buFont typeface="Arial" charset="0"/>
        <a:buBlip>
          <a:blip r:embed="rId8"/>
        </a:buBlip>
        <a:defRPr kumimoji="1" sz="1600">
          <a:solidFill>
            <a:schemeClr val="tx1"/>
          </a:solidFill>
          <a:latin typeface="+mn-ea"/>
          <a:ea typeface="+mn-ea"/>
          <a:cs typeface="微软雅黑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>
          <a:solidFill>
            <a:schemeClr val="tx1"/>
          </a:solidFill>
          <a:latin typeface="+mn-lt"/>
          <a:ea typeface="宋体" pitchFamily="2" charset="-122"/>
          <a:cs typeface="宋体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gradFill flip="none" rotWithShape="1">
          <a:gsLst>
            <a:gs pos="0">
              <a:schemeClr val="bg1">
                <a:lumMod val="65000"/>
              </a:schemeClr>
            </a:gs>
            <a:gs pos="100000">
              <a:schemeClr val="tx1">
                <a:lumMod val="75000"/>
                <a:lumOff val="25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文本占位符 2"/>
          <p:cNvSpPr>
            <a:spLocks noGrp="1" noChangeArrowheads="1"/>
          </p:cNvSpPr>
          <p:nvPr/>
        </p:nvSpPr>
        <p:spPr bwMode="auto">
          <a:xfrm>
            <a:off x="1752600" y="1329928"/>
            <a:ext cx="5183188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1" lang="zh-CN" altLang="en-US" sz="2800">
                <a:solidFill>
                  <a:srgbClr val="C00000"/>
                </a:solidFill>
                <a:latin typeface="Calibri" pitchFamily="34" charset="0"/>
                <a:ea typeface="黑体" pitchFamily="2" charset="-122"/>
              </a:rPr>
              <a:t>            </a:t>
            </a:r>
            <a:endParaRPr kumimoji="1" lang="en-US" altLang="zh-CN" sz="2800">
              <a:solidFill>
                <a:srgbClr val="C00000"/>
              </a:solidFill>
              <a:latin typeface="Calibri" pitchFamily="34" charset="0"/>
              <a:ea typeface="黑体" pitchFamily="2" charset="-122"/>
            </a:endParaRPr>
          </a:p>
          <a:p>
            <a:pPr marL="0" lvl="1" eaLnBrk="0" hangingPunct="0">
              <a:defRPr/>
            </a:pPr>
            <a:r>
              <a:rPr kumimoji="1" lang="zh-CN" altLang="en-US" sz="2800">
                <a:solidFill>
                  <a:srgbClr val="C00000"/>
                </a:solidFill>
                <a:latin typeface="Calibri" pitchFamily="34" charset="0"/>
                <a:ea typeface="黑体" pitchFamily="2" charset="-122"/>
              </a:rPr>
              <a:t>   </a:t>
            </a:r>
            <a:endParaRPr kumimoji="1" lang="en-US" altLang="zh-CN" sz="2800">
              <a:solidFill>
                <a:srgbClr val="C00000"/>
              </a:solidFill>
              <a:latin typeface="Calibri" pitchFamily="34" charset="0"/>
              <a:ea typeface="黑体" pitchFamily="2" charset="-122"/>
            </a:endParaRPr>
          </a:p>
          <a:p>
            <a:pPr marL="0" lvl="2" eaLnBrk="0" hangingPunct="0">
              <a:defRPr/>
            </a:pPr>
            <a:r>
              <a:rPr kumimoji="1" lang="zh-CN" altLang="en-US" sz="2800">
                <a:solidFill>
                  <a:srgbClr val="C00000"/>
                </a:solidFill>
                <a:latin typeface="Calibri" pitchFamily="34" charset="0"/>
                <a:ea typeface="黑体" pitchFamily="2" charset="-122"/>
              </a:rPr>
              <a:t>   </a:t>
            </a:r>
          </a:p>
        </p:txBody>
      </p:sp>
      <p:sp>
        <p:nvSpPr>
          <p:cNvPr id="410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857250"/>
            <a:ext cx="72390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zh-CN" altLang="en-US"/>
              <a:t>第二级</a:t>
            </a:r>
            <a:endParaRPr lang="en-US" altLang="zh-CN"/>
          </a:p>
          <a:p>
            <a:pPr lvl="2"/>
            <a:r>
              <a:rPr lang="zh-CN" altLang="en-US"/>
              <a:t>第三级</a:t>
            </a:r>
          </a:p>
        </p:txBody>
      </p:sp>
    </p:spTree>
    <p:extLst>
      <p:ext uri="{BB962C8B-B14F-4D97-AF65-F5344CB8AC3E}">
        <p14:creationId xmlns="" xmlns:p14="http://schemas.microsoft.com/office/powerpoint/2010/main" val="4250235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22" r:id="rId2"/>
    <p:sldLayoutId id="2147483819" r:id="rId3"/>
    <p:sldLayoutId id="2147483820" r:id="rId4"/>
    <p:sldLayoutId id="214748382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FF0000"/>
          </a:solidFill>
          <a:latin typeface="+mj-lt"/>
          <a:ea typeface="+mj-ea"/>
          <a:cs typeface="黑体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00000"/>
          </a:solidFill>
          <a:latin typeface="Calibri" pitchFamily="34" charset="0"/>
          <a:ea typeface="黑体" pitchFamily="2" charset="-122"/>
          <a:cs typeface="黑体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00000"/>
          </a:solidFill>
          <a:latin typeface="Calibri" pitchFamily="34" charset="0"/>
          <a:ea typeface="黑体" pitchFamily="2" charset="-122"/>
          <a:cs typeface="黑体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00000"/>
          </a:solidFill>
          <a:latin typeface="Calibri" pitchFamily="34" charset="0"/>
          <a:ea typeface="黑体" pitchFamily="2" charset="-122"/>
          <a:cs typeface="黑体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00000"/>
          </a:solidFill>
          <a:latin typeface="Calibri" pitchFamily="34" charset="0"/>
          <a:ea typeface="黑体" pitchFamily="2" charset="-122"/>
          <a:cs typeface="黑体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Calibri" pitchFamily="34" charset="0"/>
          <a:ea typeface="黑体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Calibri" pitchFamily="34" charset="0"/>
          <a:ea typeface="黑体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Calibri" pitchFamily="34" charset="0"/>
          <a:ea typeface="黑体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Calibri" pitchFamily="34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6"/>
        </a:buBlip>
        <a:defRPr kumimoji="1" sz="2000">
          <a:solidFill>
            <a:schemeClr val="tx1"/>
          </a:solidFill>
          <a:latin typeface="+mn-ea"/>
          <a:ea typeface="+mn-ea"/>
          <a:cs typeface="微软雅黑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17"/>
        </a:buBlip>
        <a:defRPr kumimoji="1" sz="2000">
          <a:solidFill>
            <a:schemeClr val="tx1"/>
          </a:solidFill>
          <a:latin typeface="+mn-ea"/>
          <a:ea typeface="+mn-ea"/>
          <a:cs typeface="微软雅黑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50000"/>
        <a:buBlip>
          <a:blip r:embed="rId18"/>
        </a:buBlip>
        <a:defRPr kumimoji="1" sz="1600">
          <a:solidFill>
            <a:schemeClr val="tx1"/>
          </a:solidFill>
          <a:latin typeface="+mn-ea"/>
          <a:ea typeface="+mn-ea"/>
          <a:cs typeface="微软雅黑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>
          <a:solidFill>
            <a:schemeClr val="tx1"/>
          </a:solidFill>
          <a:latin typeface="+mn-lt"/>
          <a:ea typeface="宋体" pitchFamily="2" charset="-122"/>
          <a:cs typeface="宋体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gradFill flip="none" rotWithShape="1">
          <a:gsLst>
            <a:gs pos="0">
              <a:schemeClr val="bg1">
                <a:lumMod val="65000"/>
              </a:schemeClr>
            </a:gs>
            <a:gs pos="100000">
              <a:schemeClr val="tx1">
                <a:lumMod val="75000"/>
                <a:lumOff val="25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文本占位符 2"/>
          <p:cNvSpPr>
            <a:spLocks noGrp="1" noChangeArrowheads="1"/>
          </p:cNvSpPr>
          <p:nvPr/>
        </p:nvSpPr>
        <p:spPr bwMode="auto">
          <a:xfrm>
            <a:off x="1752600" y="1329928"/>
            <a:ext cx="5183188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1" lang="zh-CN" altLang="en-US" sz="2800">
                <a:solidFill>
                  <a:srgbClr val="C00000"/>
                </a:solidFill>
                <a:latin typeface="Calibri" pitchFamily="34" charset="0"/>
                <a:ea typeface="黑体" pitchFamily="2" charset="-122"/>
              </a:rPr>
              <a:t>            </a:t>
            </a:r>
            <a:endParaRPr kumimoji="1" lang="en-US" altLang="zh-CN" sz="2800">
              <a:solidFill>
                <a:srgbClr val="C00000"/>
              </a:solidFill>
              <a:latin typeface="Calibri" pitchFamily="34" charset="0"/>
              <a:ea typeface="黑体" pitchFamily="2" charset="-122"/>
            </a:endParaRPr>
          </a:p>
          <a:p>
            <a:pPr marL="0" lvl="1" eaLnBrk="0" hangingPunct="0">
              <a:defRPr/>
            </a:pPr>
            <a:r>
              <a:rPr kumimoji="1" lang="zh-CN" altLang="en-US" sz="2800">
                <a:solidFill>
                  <a:srgbClr val="C00000"/>
                </a:solidFill>
                <a:latin typeface="Calibri" pitchFamily="34" charset="0"/>
                <a:ea typeface="黑体" pitchFamily="2" charset="-122"/>
              </a:rPr>
              <a:t>   </a:t>
            </a:r>
            <a:endParaRPr kumimoji="1" lang="en-US" altLang="zh-CN" sz="2800">
              <a:solidFill>
                <a:srgbClr val="C00000"/>
              </a:solidFill>
              <a:latin typeface="Calibri" pitchFamily="34" charset="0"/>
              <a:ea typeface="黑体" pitchFamily="2" charset="-122"/>
            </a:endParaRPr>
          </a:p>
          <a:p>
            <a:pPr marL="0" lvl="2" eaLnBrk="0" hangingPunct="0">
              <a:defRPr/>
            </a:pPr>
            <a:r>
              <a:rPr kumimoji="1" lang="zh-CN" altLang="en-US" sz="2800">
                <a:solidFill>
                  <a:srgbClr val="C00000"/>
                </a:solidFill>
                <a:latin typeface="Calibri" pitchFamily="34" charset="0"/>
                <a:ea typeface="黑体" pitchFamily="2" charset="-122"/>
              </a:rPr>
              <a:t>   </a:t>
            </a:r>
          </a:p>
        </p:txBody>
      </p:sp>
      <p:sp>
        <p:nvSpPr>
          <p:cNvPr id="410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857250"/>
            <a:ext cx="72390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zh-CN" altLang="en-US"/>
              <a:t>第二级</a:t>
            </a:r>
            <a:endParaRPr lang="en-US" altLang="zh-CN"/>
          </a:p>
          <a:p>
            <a:pPr lvl="2"/>
            <a:r>
              <a:rPr lang="zh-CN" altLang="en-US"/>
              <a:t>第三级</a:t>
            </a:r>
          </a:p>
        </p:txBody>
      </p:sp>
      <p:pic>
        <p:nvPicPr>
          <p:cNvPr id="4" name="图片 3" descr="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155832" y="159736"/>
            <a:ext cx="851772" cy="2794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85393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41" r:id="rId2"/>
    <p:sldLayoutId id="2147483837" r:id="rId3"/>
    <p:sldLayoutId id="2147483839" r:id="rId4"/>
    <p:sldLayoutId id="2147483840" r:id="rId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FF0000"/>
          </a:solidFill>
          <a:latin typeface="+mj-lt"/>
          <a:ea typeface="+mj-ea"/>
          <a:cs typeface="黑体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00000"/>
          </a:solidFill>
          <a:latin typeface="Calibri" pitchFamily="34" charset="0"/>
          <a:ea typeface="黑体" pitchFamily="2" charset="-122"/>
          <a:cs typeface="黑体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00000"/>
          </a:solidFill>
          <a:latin typeface="Calibri" pitchFamily="34" charset="0"/>
          <a:ea typeface="黑体" pitchFamily="2" charset="-122"/>
          <a:cs typeface="黑体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00000"/>
          </a:solidFill>
          <a:latin typeface="Calibri" pitchFamily="34" charset="0"/>
          <a:ea typeface="黑体" pitchFamily="2" charset="-122"/>
          <a:cs typeface="黑体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00000"/>
          </a:solidFill>
          <a:latin typeface="Calibri" pitchFamily="34" charset="0"/>
          <a:ea typeface="黑体" pitchFamily="2" charset="-122"/>
          <a:cs typeface="黑体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Calibri" pitchFamily="34" charset="0"/>
          <a:ea typeface="黑体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Calibri" pitchFamily="34" charset="0"/>
          <a:ea typeface="黑体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Calibri" pitchFamily="34" charset="0"/>
          <a:ea typeface="黑体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Calibri" pitchFamily="34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8"/>
        </a:buBlip>
        <a:defRPr kumimoji="1" sz="2000">
          <a:solidFill>
            <a:schemeClr val="tx1"/>
          </a:solidFill>
          <a:latin typeface="+mn-ea"/>
          <a:ea typeface="+mn-ea"/>
          <a:cs typeface="微软雅黑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9"/>
        </a:buBlip>
        <a:defRPr kumimoji="1" sz="2000">
          <a:solidFill>
            <a:schemeClr val="tx1"/>
          </a:solidFill>
          <a:latin typeface="+mn-ea"/>
          <a:ea typeface="+mn-ea"/>
          <a:cs typeface="微软雅黑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50000"/>
        <a:buBlip>
          <a:blip r:embed="rId10"/>
        </a:buBlip>
        <a:defRPr kumimoji="1" sz="1600">
          <a:solidFill>
            <a:schemeClr val="tx1"/>
          </a:solidFill>
          <a:latin typeface="+mn-ea"/>
          <a:ea typeface="+mn-ea"/>
          <a:cs typeface="微软雅黑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>
          <a:solidFill>
            <a:schemeClr val="tx1"/>
          </a:solidFill>
          <a:latin typeface="+mn-lt"/>
          <a:ea typeface="宋体" pitchFamily="2" charset="-122"/>
          <a:cs typeface="宋体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F:\公司项目\2014项目\用友\2015年PPT模版\存图\7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5" name="图片 4" descr="LOG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41117" y="214296"/>
            <a:ext cx="1088601" cy="3571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51063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E:\yinfeifei\2013年工作项目\yonyou用友 2013\用友 集团品推\集团PPT模版2013\软件园版\png\12.png"/>
          <p:cNvPicPr>
            <a:picLocks noChangeAspect="1" noChangeArrowheads="1"/>
          </p:cNvPicPr>
          <p:nvPr/>
        </p:nvPicPr>
        <p:blipFill>
          <a:blip r:embed="rId5" cstate="print"/>
          <a:srcRect b="11415"/>
          <a:stretch>
            <a:fillRect/>
          </a:stretch>
        </p:blipFill>
        <p:spPr bwMode="auto">
          <a:xfrm>
            <a:off x="0" y="2233630"/>
            <a:ext cx="9144000" cy="290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2" descr="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41117" y="71420"/>
            <a:ext cx="1088601" cy="3571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32873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gradFill flip="none" rotWithShape="1">
          <a:gsLst>
            <a:gs pos="0">
              <a:schemeClr val="bg1">
                <a:lumMod val="65000"/>
              </a:schemeClr>
            </a:gs>
            <a:gs pos="100000">
              <a:schemeClr val="tx1">
                <a:lumMod val="75000"/>
                <a:lumOff val="25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文本占位符 2"/>
          <p:cNvSpPr>
            <a:spLocks noGrp="1" noChangeArrowheads="1"/>
          </p:cNvSpPr>
          <p:nvPr/>
        </p:nvSpPr>
        <p:spPr bwMode="auto">
          <a:xfrm>
            <a:off x="1752600" y="1329928"/>
            <a:ext cx="5183188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1" lang="zh-CN" altLang="en-US" sz="2800">
                <a:solidFill>
                  <a:srgbClr val="C00000"/>
                </a:solidFill>
                <a:latin typeface="Calibri" pitchFamily="34" charset="0"/>
                <a:ea typeface="黑体" pitchFamily="2" charset="-122"/>
              </a:rPr>
              <a:t>            </a:t>
            </a:r>
            <a:endParaRPr kumimoji="1" lang="en-US" altLang="zh-CN" sz="2800">
              <a:solidFill>
                <a:srgbClr val="C00000"/>
              </a:solidFill>
              <a:latin typeface="Calibri" pitchFamily="34" charset="0"/>
              <a:ea typeface="黑体" pitchFamily="2" charset="-122"/>
            </a:endParaRPr>
          </a:p>
          <a:p>
            <a:pPr marL="0" lvl="1" eaLnBrk="0" hangingPunct="0">
              <a:defRPr/>
            </a:pPr>
            <a:r>
              <a:rPr kumimoji="1" lang="zh-CN" altLang="en-US" sz="2800">
                <a:solidFill>
                  <a:srgbClr val="C00000"/>
                </a:solidFill>
                <a:latin typeface="Calibri" pitchFamily="34" charset="0"/>
                <a:ea typeface="黑体" pitchFamily="2" charset="-122"/>
              </a:rPr>
              <a:t>   </a:t>
            </a:r>
            <a:endParaRPr kumimoji="1" lang="en-US" altLang="zh-CN" sz="2800">
              <a:solidFill>
                <a:srgbClr val="C00000"/>
              </a:solidFill>
              <a:latin typeface="Calibri" pitchFamily="34" charset="0"/>
              <a:ea typeface="黑体" pitchFamily="2" charset="-122"/>
            </a:endParaRPr>
          </a:p>
          <a:p>
            <a:pPr marL="0" lvl="2" eaLnBrk="0" hangingPunct="0">
              <a:defRPr/>
            </a:pPr>
            <a:r>
              <a:rPr kumimoji="1" lang="zh-CN" altLang="en-US" sz="2800">
                <a:solidFill>
                  <a:srgbClr val="C00000"/>
                </a:solidFill>
                <a:latin typeface="Calibri" pitchFamily="34" charset="0"/>
                <a:ea typeface="黑体" pitchFamily="2" charset="-122"/>
              </a:rPr>
              <a:t>   </a:t>
            </a:r>
          </a:p>
        </p:txBody>
      </p:sp>
      <p:sp>
        <p:nvSpPr>
          <p:cNvPr id="410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857250"/>
            <a:ext cx="72390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zh-CN" altLang="en-US"/>
              <a:t>第二级</a:t>
            </a:r>
            <a:endParaRPr lang="en-US" altLang="zh-CN"/>
          </a:p>
          <a:p>
            <a:pPr lvl="2"/>
            <a:r>
              <a:rPr lang="zh-CN" altLang="en-US"/>
              <a:t>第三级</a:t>
            </a:r>
          </a:p>
        </p:txBody>
      </p:sp>
      <p:pic>
        <p:nvPicPr>
          <p:cNvPr id="4" name="图片 3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86710" y="196444"/>
            <a:ext cx="1143008" cy="3750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8879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FF0000"/>
          </a:solidFill>
          <a:latin typeface="+mj-lt"/>
          <a:ea typeface="+mj-ea"/>
          <a:cs typeface="黑体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00000"/>
          </a:solidFill>
          <a:latin typeface="Calibri" pitchFamily="34" charset="0"/>
          <a:ea typeface="黑体" pitchFamily="2" charset="-122"/>
          <a:cs typeface="黑体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00000"/>
          </a:solidFill>
          <a:latin typeface="Calibri" pitchFamily="34" charset="0"/>
          <a:ea typeface="黑体" pitchFamily="2" charset="-122"/>
          <a:cs typeface="黑体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00000"/>
          </a:solidFill>
          <a:latin typeface="Calibri" pitchFamily="34" charset="0"/>
          <a:ea typeface="黑体" pitchFamily="2" charset="-122"/>
          <a:cs typeface="黑体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00000"/>
          </a:solidFill>
          <a:latin typeface="Calibri" pitchFamily="34" charset="0"/>
          <a:ea typeface="黑体" pitchFamily="2" charset="-122"/>
          <a:cs typeface="黑体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Calibri" pitchFamily="34" charset="0"/>
          <a:ea typeface="黑体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Calibri" pitchFamily="34" charset="0"/>
          <a:ea typeface="黑体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Calibri" pitchFamily="34" charset="0"/>
          <a:ea typeface="黑体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Calibri" pitchFamily="34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6"/>
        </a:buBlip>
        <a:defRPr kumimoji="1" sz="2000">
          <a:solidFill>
            <a:schemeClr val="tx1"/>
          </a:solidFill>
          <a:latin typeface="+mn-ea"/>
          <a:ea typeface="+mn-ea"/>
          <a:cs typeface="微软雅黑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7"/>
        </a:buBlip>
        <a:defRPr kumimoji="1" sz="2000">
          <a:solidFill>
            <a:schemeClr val="tx1"/>
          </a:solidFill>
          <a:latin typeface="+mn-ea"/>
          <a:ea typeface="+mn-ea"/>
          <a:cs typeface="微软雅黑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50000"/>
        <a:buBlip>
          <a:blip r:embed="rId8"/>
        </a:buBlip>
        <a:defRPr kumimoji="1" sz="1600">
          <a:solidFill>
            <a:schemeClr val="tx1"/>
          </a:solidFill>
          <a:latin typeface="+mn-ea"/>
          <a:ea typeface="+mn-ea"/>
          <a:cs typeface="微软雅黑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>
          <a:solidFill>
            <a:schemeClr val="tx1"/>
          </a:solidFill>
          <a:latin typeface="+mn-lt"/>
          <a:ea typeface="宋体" pitchFamily="2" charset="-122"/>
          <a:cs typeface="宋体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gradFill rotWithShape="1">
          <a:gsLst>
            <a:gs pos="0">
              <a:srgbClr val="000000"/>
            </a:gs>
            <a:gs pos="50000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19535984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81" r:id="rId3"/>
    <p:sldLayoutId id="2147483782" r:id="rId4"/>
    <p:sldLayoutId id="2147483780" r:id="rId5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>
          <a:solidFill>
            <a:srgbClr val="C1EE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rgbClr val="C1EEFF"/>
          </a:solidFill>
          <a:latin typeface="Consolas" panose="020B0609020204030204" pitchFamily="49" charset="0"/>
          <a:ea typeface="华文楷体" panose="0201060004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rgbClr val="C1EEFF"/>
          </a:solidFill>
          <a:latin typeface="Consolas" panose="020B0609020204030204" pitchFamily="49" charset="0"/>
          <a:ea typeface="华文楷体" panose="0201060004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rgbClr val="C1EEFF"/>
          </a:solidFill>
          <a:latin typeface="Consolas" panose="020B0609020204030204" pitchFamily="49" charset="0"/>
          <a:ea typeface="华文楷体" panose="0201060004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rgbClr val="C1EEFF"/>
          </a:solidFill>
          <a:latin typeface="Consolas" panose="020B0609020204030204" pitchFamily="49" charset="0"/>
          <a:ea typeface="华文楷体" panose="02010600040101010101" pitchFamily="2" charset="-122"/>
        </a:defRPr>
      </a:lvl5pPr>
      <a:lvl6pPr marL="342900" algn="l" rtl="0" fontAlgn="base">
        <a:spcBef>
          <a:spcPct val="0"/>
        </a:spcBef>
        <a:spcAft>
          <a:spcPct val="0"/>
        </a:spcAft>
        <a:defRPr sz="3000">
          <a:solidFill>
            <a:srgbClr val="C1EEFF"/>
          </a:solidFill>
          <a:latin typeface="Consolas" panose="020B0609020204030204" pitchFamily="49" charset="0"/>
          <a:ea typeface="华文楷体" panose="02010600040101010101" pitchFamily="2" charset="-122"/>
        </a:defRPr>
      </a:lvl6pPr>
      <a:lvl7pPr marL="685800" algn="l" rtl="0" fontAlgn="base">
        <a:spcBef>
          <a:spcPct val="0"/>
        </a:spcBef>
        <a:spcAft>
          <a:spcPct val="0"/>
        </a:spcAft>
        <a:defRPr sz="3000">
          <a:solidFill>
            <a:srgbClr val="C1EEFF"/>
          </a:solidFill>
          <a:latin typeface="Consolas" panose="020B0609020204030204" pitchFamily="49" charset="0"/>
          <a:ea typeface="华文楷体" panose="02010600040101010101" pitchFamily="2" charset="-122"/>
        </a:defRPr>
      </a:lvl7pPr>
      <a:lvl8pPr marL="1028700" algn="l" rtl="0" fontAlgn="base">
        <a:spcBef>
          <a:spcPct val="0"/>
        </a:spcBef>
        <a:spcAft>
          <a:spcPct val="0"/>
        </a:spcAft>
        <a:defRPr sz="3000">
          <a:solidFill>
            <a:srgbClr val="C1EEFF"/>
          </a:solidFill>
          <a:latin typeface="Consolas" panose="020B0609020204030204" pitchFamily="49" charset="0"/>
          <a:ea typeface="华文楷体" panose="02010600040101010101" pitchFamily="2" charset="-122"/>
        </a:defRPr>
      </a:lvl8pPr>
      <a:lvl9pPr marL="1371600" algn="l" rtl="0" fontAlgn="base">
        <a:spcBef>
          <a:spcPct val="0"/>
        </a:spcBef>
        <a:spcAft>
          <a:spcPct val="0"/>
        </a:spcAft>
        <a:defRPr sz="3000">
          <a:solidFill>
            <a:srgbClr val="C1EEFF"/>
          </a:solidFill>
          <a:latin typeface="Consolas" panose="020B0609020204030204" pitchFamily="49" charset="0"/>
          <a:ea typeface="华文楷体" panose="02010600040101010101" pitchFamily="2" charset="-122"/>
        </a:defRPr>
      </a:lvl9pPr>
    </p:titleStyle>
    <p:bodyStyle>
      <a:lvl1pPr marL="308372" indent="-257175" algn="l" rtl="0" fontAlgn="base">
        <a:spcBef>
          <a:spcPts val="525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"/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54831" indent="-214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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746522" indent="-1714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45356" indent="-17145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3" panose="05040102010807070707" pitchFamily="18" charset="2"/>
        <a:buChar char=""/>
        <a:defRPr sz="1650" kern="1200">
          <a:solidFill>
            <a:schemeClr val="tx1"/>
          </a:solidFill>
          <a:latin typeface="+mn-lt"/>
          <a:ea typeface="+mn-ea"/>
          <a:cs typeface="+mn-cs"/>
        </a:defRPr>
      </a:lvl4pPr>
      <a:lvl5pPr marL="1110854" indent="-157163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2" panose="05020102010507070707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gradFill rotWithShape="1">
          <a:gsLst>
            <a:gs pos="0">
              <a:srgbClr val="000000"/>
            </a:gs>
            <a:gs pos="50000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786710" y="196444"/>
            <a:ext cx="1143008" cy="3750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6517225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>
          <a:solidFill>
            <a:srgbClr val="C1EE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rgbClr val="C1EEFF"/>
          </a:solidFill>
          <a:latin typeface="Consolas" panose="020B0609020204030204" pitchFamily="49" charset="0"/>
          <a:ea typeface="华文楷体" panose="0201060004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rgbClr val="C1EEFF"/>
          </a:solidFill>
          <a:latin typeface="Consolas" panose="020B0609020204030204" pitchFamily="49" charset="0"/>
          <a:ea typeface="华文楷体" panose="0201060004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rgbClr val="C1EEFF"/>
          </a:solidFill>
          <a:latin typeface="Consolas" panose="020B0609020204030204" pitchFamily="49" charset="0"/>
          <a:ea typeface="华文楷体" panose="0201060004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rgbClr val="C1EEFF"/>
          </a:solidFill>
          <a:latin typeface="Consolas" panose="020B0609020204030204" pitchFamily="49" charset="0"/>
          <a:ea typeface="华文楷体" panose="02010600040101010101" pitchFamily="2" charset="-122"/>
        </a:defRPr>
      </a:lvl5pPr>
      <a:lvl6pPr marL="342900" algn="l" rtl="0" fontAlgn="base">
        <a:spcBef>
          <a:spcPct val="0"/>
        </a:spcBef>
        <a:spcAft>
          <a:spcPct val="0"/>
        </a:spcAft>
        <a:defRPr sz="3000">
          <a:solidFill>
            <a:srgbClr val="C1EEFF"/>
          </a:solidFill>
          <a:latin typeface="Consolas" panose="020B0609020204030204" pitchFamily="49" charset="0"/>
          <a:ea typeface="华文楷体" panose="02010600040101010101" pitchFamily="2" charset="-122"/>
        </a:defRPr>
      </a:lvl6pPr>
      <a:lvl7pPr marL="685800" algn="l" rtl="0" fontAlgn="base">
        <a:spcBef>
          <a:spcPct val="0"/>
        </a:spcBef>
        <a:spcAft>
          <a:spcPct val="0"/>
        </a:spcAft>
        <a:defRPr sz="3000">
          <a:solidFill>
            <a:srgbClr val="C1EEFF"/>
          </a:solidFill>
          <a:latin typeface="Consolas" panose="020B0609020204030204" pitchFamily="49" charset="0"/>
          <a:ea typeface="华文楷体" panose="02010600040101010101" pitchFamily="2" charset="-122"/>
        </a:defRPr>
      </a:lvl7pPr>
      <a:lvl8pPr marL="1028700" algn="l" rtl="0" fontAlgn="base">
        <a:spcBef>
          <a:spcPct val="0"/>
        </a:spcBef>
        <a:spcAft>
          <a:spcPct val="0"/>
        </a:spcAft>
        <a:defRPr sz="3000">
          <a:solidFill>
            <a:srgbClr val="C1EEFF"/>
          </a:solidFill>
          <a:latin typeface="Consolas" panose="020B0609020204030204" pitchFamily="49" charset="0"/>
          <a:ea typeface="华文楷体" panose="02010600040101010101" pitchFamily="2" charset="-122"/>
        </a:defRPr>
      </a:lvl8pPr>
      <a:lvl9pPr marL="1371600" algn="l" rtl="0" fontAlgn="base">
        <a:spcBef>
          <a:spcPct val="0"/>
        </a:spcBef>
        <a:spcAft>
          <a:spcPct val="0"/>
        </a:spcAft>
        <a:defRPr sz="3000">
          <a:solidFill>
            <a:srgbClr val="C1EEFF"/>
          </a:solidFill>
          <a:latin typeface="Consolas" panose="020B0609020204030204" pitchFamily="49" charset="0"/>
          <a:ea typeface="华文楷体" panose="02010600040101010101" pitchFamily="2" charset="-122"/>
        </a:defRPr>
      </a:lvl9pPr>
    </p:titleStyle>
    <p:bodyStyle>
      <a:lvl1pPr marL="308372" indent="-257175" algn="l" rtl="0" fontAlgn="base">
        <a:spcBef>
          <a:spcPts val="525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"/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54831" indent="-214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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746522" indent="-1714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45356" indent="-17145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3" panose="05040102010807070707" pitchFamily="18" charset="2"/>
        <a:buChar char=""/>
        <a:defRPr sz="1650" kern="1200">
          <a:solidFill>
            <a:schemeClr val="tx1"/>
          </a:solidFill>
          <a:latin typeface="+mn-lt"/>
          <a:ea typeface="+mn-ea"/>
          <a:cs typeface="+mn-cs"/>
        </a:defRPr>
      </a:lvl4pPr>
      <a:lvl5pPr marL="1110854" indent="-157163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2" panose="05020102010507070707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F:\公司项目\2014项目\用友\2015年PPT模版\存图\7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5" name="图片 4" descr="LOGO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786800" y="198000"/>
            <a:ext cx="1088601" cy="3571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73" r:id="rId2"/>
    <p:sldLayoutId id="2147483771" r:id="rId3"/>
    <p:sldLayoutId id="2147483774" r:id="rId4"/>
    <p:sldLayoutId id="2147483772" r:id="rId5"/>
    <p:sldLayoutId id="2147483802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F:\公司项目\2014项目\用友\2015年PPT模版\存图\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66149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80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1D22EEE-5CDD-4ECD-9C0D-9BAF9EC87F6E}" type="datetimeFigureOut">
              <a:rPr lang="zh-CN" altLang="en-US"/>
              <a:pPr>
                <a:defRPr/>
              </a:pPr>
              <a:t>2017/6/14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EEA75AF-A38F-4FA0-88C4-AD2879CC1C0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47585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2" r:id="rId2"/>
    <p:sldLayoutId id="2147483854" r:id="rId3"/>
    <p:sldLayoutId id="2147483856" r:id="rId4"/>
    <p:sldLayoutId id="2147483857" r:id="rId5"/>
    <p:sldLayoutId id="2147483858" r:id="rId6"/>
    <p:sldLayoutId id="2147483859" r:id="rId7"/>
    <p:sldLayoutId id="2147483862" r:id="rId8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ea typeface="微软雅黑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ea typeface="微软雅黑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ea typeface="微软雅黑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ea typeface="微软雅黑" pitchFamily="34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ea typeface="微软雅黑" pitchFamily="34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ea typeface="微软雅黑" pitchFamily="34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ea typeface="微软雅黑" pitchFamily="34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ea typeface="微软雅黑" pitchFamily="34" charset="-122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E:\yinfeifei\2013年工作项目\yonyou用友 2013\用友 集团品推\集团PPT模版2013\软件园版\png\12.png"/>
          <p:cNvPicPr>
            <a:picLocks noChangeAspect="1" noChangeArrowheads="1"/>
          </p:cNvPicPr>
          <p:nvPr/>
        </p:nvPicPr>
        <p:blipFill>
          <a:blip r:embed="rId7" cstate="print"/>
          <a:srcRect b="11415"/>
          <a:stretch>
            <a:fillRect/>
          </a:stretch>
        </p:blipFill>
        <p:spPr bwMode="auto">
          <a:xfrm>
            <a:off x="0" y="2233630"/>
            <a:ext cx="9144000" cy="290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2" descr="LOG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786800" y="198000"/>
            <a:ext cx="1088601" cy="3571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5" r:id="rId2"/>
    <p:sldLayoutId id="2147483803" r:id="rId3"/>
    <p:sldLayoutId id="2147483804" r:id="rId4"/>
    <p:sldLayoutId id="2147483860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26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21" Type="http://schemas.openxmlformats.org/officeDocument/2006/relationships/notesSlide" Target="../notesSlides/notesSlide16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slideLayout" Target="../slideLayouts/slideLayout67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4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5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6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7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8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9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7.xml"/><Relationship Id="rId5" Type="http://schemas.openxmlformats.org/officeDocument/2006/relationships/hyperlink" Target="../../Local%20Settings/Temporary%20Internet%20Files/&#38142;&#25509;&#26448;&#26009;/&#28145;&#20132;&#22996;&#36153;&#29992;&#25972;&#20307;&#25511;&#21046;&#31243;&#24207;&#20998;&#26512;&#34920;.xls" TargetMode="External"/><Relationship Id="rId4" Type="http://schemas.openxmlformats.org/officeDocument/2006/relationships/image" Target="../media/image40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7.xml"/><Relationship Id="rId5" Type="http://schemas.openxmlformats.org/officeDocument/2006/relationships/hyperlink" Target="../../Local%20Settings/Temporary%20Internet%20Files/&#38142;&#25509;&#26448;&#26009;/&#28145;&#20132;&#22996;&#36153;&#29992;&#25972;&#20307;&#25511;&#21046;&#31243;&#24207;&#20998;&#26512;&#34920;.xls" TargetMode="Externa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4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59.xml"/><Relationship Id="rId1" Type="http://schemas.openxmlformats.org/officeDocument/2006/relationships/tags" Target="../tags/tag2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21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7" Type="http://schemas.openxmlformats.org/officeDocument/2006/relationships/image" Target="../media/image58.jpeg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2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23.xml"/><Relationship Id="rId4" Type="http://schemas.openxmlformats.org/officeDocument/2006/relationships/image" Target="../media/image5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24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25.xml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26.xml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69.png"/><Relationship Id="rId2" Type="http://schemas.openxmlformats.org/officeDocument/2006/relationships/tags" Target="../tags/tag2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59.xml"/><Relationship Id="rId1" Type="http://schemas.openxmlformats.org/officeDocument/2006/relationships/tags" Target="../tags/tag2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29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30.xml"/><Relationship Id="rId4" Type="http://schemas.openxmlformats.org/officeDocument/2006/relationships/image" Target="../media/image7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3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32.xml"/><Relationship Id="rId4" Type="http://schemas.openxmlformats.org/officeDocument/2006/relationships/image" Target="../media/image7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33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7" Type="http://schemas.openxmlformats.org/officeDocument/2006/relationships/image" Target="../media/image83.png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34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35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7" Type="http://schemas.openxmlformats.org/officeDocument/2006/relationships/image" Target="../media/image90.jpeg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36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notesSlide" Target="../notesSlides/notesSlide63.xml"/><Relationship Id="rId7" Type="http://schemas.openxmlformats.org/officeDocument/2006/relationships/image" Target="../media/image94.jpeg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37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7" Type="http://schemas.openxmlformats.org/officeDocument/2006/relationships/image" Target="../media/image99.png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38.xml"/><Relationship Id="rId6" Type="http://schemas.openxmlformats.org/officeDocument/2006/relationships/image" Target="../media/image98.pn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notesSlide" Target="../notesSlides/notesSlide65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39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40.xml"/><Relationship Id="rId6" Type="http://schemas.openxmlformats.org/officeDocument/2006/relationships/image" Target="../media/image103.emf"/><Relationship Id="rId5" Type="http://schemas.openxmlformats.org/officeDocument/2006/relationships/image" Target="../media/image102.emf"/><Relationship Id="rId4" Type="http://schemas.openxmlformats.org/officeDocument/2006/relationships/image" Target="../media/image101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41.xml"/><Relationship Id="rId6" Type="http://schemas.openxmlformats.org/officeDocument/2006/relationships/image" Target="../media/image106.jpeg"/><Relationship Id="rId5" Type="http://schemas.openxmlformats.org/officeDocument/2006/relationships/image" Target="../media/image105.png"/><Relationship Id="rId4" Type="http://schemas.openxmlformats.org/officeDocument/2006/relationships/image" Target="../media/image104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59.xml"/><Relationship Id="rId1" Type="http://schemas.openxmlformats.org/officeDocument/2006/relationships/tags" Target="../tags/tag4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59.xml"/><Relationship Id="rId1" Type="http://schemas.openxmlformats.org/officeDocument/2006/relationships/tags" Target="../tags/tag4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44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59.xml"/><Relationship Id="rId1" Type="http://schemas.openxmlformats.org/officeDocument/2006/relationships/tags" Target="../tags/tag4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46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59.xml"/><Relationship Id="rId1" Type="http://schemas.openxmlformats.org/officeDocument/2006/relationships/tags" Target="../tags/tag4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7" Type="http://schemas.openxmlformats.org/officeDocument/2006/relationships/image" Target="../media/image116.png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48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59.xml"/><Relationship Id="rId1" Type="http://schemas.openxmlformats.org/officeDocument/2006/relationships/tags" Target="../tags/tag4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6.xml"/><Relationship Id="rId2" Type="http://schemas.openxmlformats.org/officeDocument/2006/relationships/slideLayout" Target="../slideLayouts/slideLayout59.xml"/><Relationship Id="rId1" Type="http://schemas.openxmlformats.org/officeDocument/2006/relationships/tags" Target="../tags/tag50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7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51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7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21.png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microsoft.com/office/2007/relationships/hdphoto" Target="../media/hdphoto1.wdp"/><Relationship Id="rId5" Type="http://schemas.openxmlformats.org/officeDocument/2006/relationships/image" Target="../media/image120.png"/><Relationship Id="rId4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emf"/><Relationship Id="rId3" Type="http://schemas.openxmlformats.org/officeDocument/2006/relationships/notesSlide" Target="../notesSlides/notesSlide79.xml"/><Relationship Id="rId7" Type="http://schemas.openxmlformats.org/officeDocument/2006/relationships/image" Target="../media/image125.png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54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0.xml"/><Relationship Id="rId7" Type="http://schemas.openxmlformats.org/officeDocument/2006/relationships/image" Target="../media/image132.jpeg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55.xml"/><Relationship Id="rId6" Type="http://schemas.openxmlformats.org/officeDocument/2006/relationships/image" Target="../media/image131.jpeg"/><Relationship Id="rId5" Type="http://schemas.openxmlformats.org/officeDocument/2006/relationships/image" Target="../media/image130.jpeg"/><Relationship Id="rId4" Type="http://schemas.openxmlformats.org/officeDocument/2006/relationships/image" Target="../media/image12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5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" y="-1588"/>
            <a:ext cx="9141505" cy="51450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1203598"/>
            <a:ext cx="9143546" cy="3416320"/>
          </a:xfrm>
          <a:prstGeom prst="rect">
            <a:avLst/>
          </a:prstGeom>
          <a:noFill/>
          <a:effectLst>
            <a:outerShdw blurRad="114300" dist="88900" dir="2700000" algn="tl" rotWithShape="0">
              <a:prstClr val="black">
                <a:alpha val="13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行政事业单位内控信息化</a:t>
            </a:r>
            <a:endParaRPr lang="en-US" altLang="zh-CN" sz="40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zh-CN" altLang="en-US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与内控体系建设交流汇报</a:t>
            </a:r>
            <a:endParaRPr lang="en-US" altLang="zh-CN" sz="40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50000"/>
              </a:lnSpc>
            </a:pPr>
            <a:endParaRPr lang="en-US" altLang="zh-CN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                                                         北京用友政务软件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有限公司</a:t>
            </a:r>
            <a:endParaRPr lang="en-US" altLang="zh-CN" sz="20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耿陆喜  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Picture 2" descr="E:\Work Files\09 其它资料\PPT类\ppt文件模板\用友模板\2016公司介绍及LOGO\2016用友政务logo\LOGO（反白）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37904"/>
            <a:ext cx="1318323" cy="4326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142703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488" y="2000246"/>
            <a:ext cx="2947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内控体系</a:t>
            </a:r>
            <a:endParaRPr lang="zh-CN" altLang="en-US" sz="4800" b="1" dirty="0">
              <a:solidFill>
                <a:srgbClr val="E6001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图片 2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14296"/>
            <a:ext cx="505766" cy="6429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表格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80161524"/>
              </p:ext>
            </p:extLst>
          </p:nvPr>
        </p:nvGraphicFramePr>
        <p:xfrm>
          <a:off x="214282" y="943419"/>
          <a:ext cx="8677058" cy="4057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7784"/>
                <a:gridCol w="2500330"/>
                <a:gridCol w="1318944"/>
              </a:tblGrid>
              <a:tr h="58250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黑体" pitchFamily="49" charset="-122"/>
                          <a:ea typeface="黑体" pitchFamily="49" charset="-122"/>
                        </a:rPr>
                        <a:t>财政新政策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chemeClr val="bg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文件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chemeClr val="bg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颁布时间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行政事业单位内部控制规范（试行）</a:t>
                      </a:r>
                      <a:endParaRPr lang="zh-CN" altLang="en-US" sz="1600" b="0" kern="1200" dirty="0">
                        <a:solidFill>
                          <a:schemeClr val="dk1"/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1600" kern="1200" dirty="0" smtClean="0">
                          <a:solidFill>
                            <a:srgbClr val="FF0000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财会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〔2012〕21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号</a:t>
                      </a:r>
                      <a:endParaRPr lang="en-US" altLang="zh-CN" sz="1600" kern="1200" dirty="0" smtClean="0">
                        <a:solidFill>
                          <a:schemeClr val="dk1"/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2014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年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1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月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1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日施行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</a:p>
                    <a:p>
                      <a:pPr marL="0" algn="l" defTabSz="914400" rtl="0" eaLnBrk="1" latinLnBrk="0" hangingPunct="1"/>
                      <a:endParaRPr lang="zh-CN" alt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中华人民共和国</a:t>
                      </a:r>
                      <a:r>
                        <a:rPr lang="en-US" altLang="zh-CN" sz="1600" b="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《</a:t>
                      </a:r>
                      <a:r>
                        <a:rPr lang="zh-CN" altLang="en-US" sz="1600" b="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预算法</a:t>
                      </a:r>
                      <a:r>
                        <a:rPr lang="en-US" altLang="zh-CN" sz="1600" b="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》</a:t>
                      </a:r>
                      <a:r>
                        <a:rPr lang="zh-CN" altLang="en-US" sz="1600" b="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最新修订</a:t>
                      </a:r>
                      <a:endParaRPr lang="zh-CN" altLang="zh-CN" sz="1600" b="0" kern="1200" dirty="0">
                        <a:solidFill>
                          <a:schemeClr val="dk1"/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1600" kern="1200" dirty="0" smtClean="0">
                          <a:solidFill>
                            <a:srgbClr val="FF0000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人大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  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2015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年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1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月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1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日施行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中共中央关于全面推进依法治国若干重大问题的决定</a:t>
                      </a:r>
                      <a:endParaRPr lang="zh-CN" altLang="zh-CN" sz="1600" b="0" kern="1200" dirty="0">
                        <a:solidFill>
                          <a:schemeClr val="dk1"/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中共中央十八届第四次会议公报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关于全面推进行政事业单位内部控制建设的指导意见 </a:t>
                      </a:r>
                      <a:endParaRPr lang="zh-CN" altLang="zh-CN" sz="1600" b="0" kern="1200" dirty="0">
                        <a:solidFill>
                          <a:schemeClr val="dk1"/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1600" dirty="0" smtClean="0">
                          <a:solidFill>
                            <a:srgbClr val="FF0000"/>
                          </a:solidFill>
                          <a:latin typeface="黑体" pitchFamily="49" charset="-122"/>
                          <a:ea typeface="黑体" pitchFamily="49" charset="-122"/>
                        </a:rPr>
                        <a:t>财会</a:t>
                      </a:r>
                      <a:r>
                        <a:rPr lang="en-US" sz="1600" dirty="0" smtClean="0">
                          <a:latin typeface="黑体" pitchFamily="49" charset="-122"/>
                          <a:ea typeface="黑体" pitchFamily="49" charset="-122"/>
                        </a:rPr>
                        <a:t>[2015]24</a:t>
                      </a:r>
                      <a:r>
                        <a:rPr lang="zh-CN" altLang="en-US" sz="1600" dirty="0" smtClean="0">
                          <a:latin typeface="黑体" pitchFamily="49" charset="-122"/>
                          <a:ea typeface="黑体" pitchFamily="49" charset="-122"/>
                        </a:rPr>
                        <a:t>号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关于开展行政事业单位内部控制基础性评价工作的通知 </a:t>
                      </a:r>
                      <a:endParaRPr lang="zh-CN" altLang="zh-CN" sz="1600" b="0" kern="1200" dirty="0">
                        <a:solidFill>
                          <a:schemeClr val="dk1"/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1600" dirty="0" smtClean="0">
                          <a:solidFill>
                            <a:srgbClr val="FF0000"/>
                          </a:solidFill>
                          <a:latin typeface="黑体" pitchFamily="49" charset="-122"/>
                          <a:ea typeface="黑体" pitchFamily="49" charset="-122"/>
                        </a:rPr>
                        <a:t>财会</a:t>
                      </a:r>
                      <a:r>
                        <a:rPr lang="en-US" sz="1600" dirty="0" smtClean="0">
                          <a:latin typeface="黑体" pitchFamily="49" charset="-122"/>
                          <a:ea typeface="黑体" pitchFamily="49" charset="-122"/>
                        </a:rPr>
                        <a:t>[2016]11</a:t>
                      </a:r>
                      <a:r>
                        <a:rPr lang="zh-CN" altLang="en-US" sz="1600" dirty="0" smtClean="0">
                          <a:latin typeface="黑体" pitchFamily="49" charset="-122"/>
                          <a:ea typeface="黑体" pitchFamily="49" charset="-122"/>
                        </a:rPr>
                        <a:t>号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07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行政事业单位内部控制报告管理制度（试行）</a:t>
                      </a:r>
                      <a:endParaRPr lang="zh-CN" altLang="zh-CN" sz="1600" b="0" kern="1200" dirty="0">
                        <a:solidFill>
                          <a:schemeClr val="dk1"/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solidFill>
                            <a:srgbClr val="FF0000"/>
                          </a:solidFill>
                          <a:latin typeface="黑体" pitchFamily="49" charset="-122"/>
                          <a:ea typeface="黑体" pitchFamily="49" charset="-122"/>
                        </a:rPr>
                        <a:t>财会</a:t>
                      </a:r>
                      <a:r>
                        <a:rPr lang="en-US" sz="1600" dirty="0" smtClean="0">
                          <a:latin typeface="黑体" pitchFamily="49" charset="-122"/>
                          <a:ea typeface="黑体" pitchFamily="49" charset="-122"/>
                        </a:rPr>
                        <a:t>[2017]1</a:t>
                      </a:r>
                      <a:r>
                        <a:rPr lang="zh-CN" altLang="en-US" sz="1600" dirty="0" smtClean="0">
                          <a:latin typeface="黑体" pitchFamily="49" charset="-122"/>
                          <a:ea typeface="黑体" pitchFamily="49" charset="-122"/>
                        </a:rPr>
                        <a:t>号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5" name="TextBox 64"/>
          <p:cNvSpPr txBox="1"/>
          <p:nvPr/>
        </p:nvSpPr>
        <p:spPr>
          <a:xfrm>
            <a:off x="683568" y="260648"/>
            <a:ext cx="7460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u="sng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内控政策</a:t>
            </a:r>
            <a:endParaRPr lang="zh-CN" altLang="en-US" sz="3200" u="sng" dirty="0">
              <a:solidFill>
                <a:srgbClr val="E6001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95488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u="sng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内控建设目标</a:t>
            </a:r>
          </a:p>
        </p:txBody>
      </p:sp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467544" y="854411"/>
            <a:ext cx="8136904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4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关于全面推进行政事业单位内部控制建设的指导意见</a:t>
            </a:r>
            <a:endParaRPr lang="en-US" altLang="zh-CN" sz="240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                                               </a:t>
            </a:r>
            <a:r>
              <a:rPr lang="zh-CN" altLang="en-US" sz="2000" dirty="0" smtClean="0">
                <a:solidFill>
                  <a:srgbClr val="FF0000"/>
                </a:solidFill>
              </a:rPr>
              <a:t>财会</a:t>
            </a:r>
            <a:r>
              <a:rPr lang="en-US" sz="2000" dirty="0" smtClean="0"/>
              <a:t>[2015]24</a:t>
            </a:r>
            <a:r>
              <a:rPr lang="zh-CN" altLang="en-US" sz="2000" dirty="0" smtClean="0"/>
              <a:t>号</a:t>
            </a:r>
            <a:endParaRPr lang="en-US" altLang="zh-CN" sz="2000" dirty="0" smtClean="0"/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000" dirty="0" smtClean="0">
                <a:solidFill>
                  <a:srgbClr val="FF0000"/>
                </a:solidFill>
              </a:rPr>
              <a:t>主要任务：</a:t>
            </a:r>
            <a:endParaRPr lang="en-US" altLang="zh-CN" sz="20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000" dirty="0" smtClean="0"/>
              <a:t>         </a:t>
            </a:r>
            <a:r>
              <a:rPr lang="zh-CN" altLang="en-US" sz="2000" dirty="0" smtClean="0">
                <a:solidFill>
                  <a:srgbClr val="FF0000"/>
                </a:solidFill>
              </a:rPr>
              <a:t>已经建立</a:t>
            </a:r>
            <a:r>
              <a:rPr lang="zh-CN" altLang="en-US" sz="2000" dirty="0" smtClean="0"/>
              <a:t>并实施内部控制的单位，应当按照本指导意见和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单位内控规范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要求，对本单位内部控制制度的全面性、重要性、制衡性、适应性和有效性进行自我评价、对照检查，并针对存在的问题，抓好整改落实，进一步健全制度，提高执行力，完善监督措施，确保内部控制有效实施。内部控制</a:t>
            </a:r>
            <a:r>
              <a:rPr lang="zh-CN" altLang="en-US" sz="2000" dirty="0" smtClean="0">
                <a:solidFill>
                  <a:srgbClr val="FF0000"/>
                </a:solidFill>
              </a:rPr>
              <a:t>尚未建立或内部控制制度不健全</a:t>
            </a:r>
            <a:r>
              <a:rPr lang="zh-CN" altLang="en-US" sz="2000" dirty="0" smtClean="0"/>
              <a:t>的单位，必须于</a:t>
            </a:r>
            <a:r>
              <a:rPr lang="en-US" sz="2000" dirty="0" smtClean="0">
                <a:solidFill>
                  <a:srgbClr val="FF0000"/>
                </a:solidFill>
              </a:rPr>
              <a:t>2016</a:t>
            </a:r>
            <a:r>
              <a:rPr lang="zh-CN" altLang="en-US" sz="2000" dirty="0" smtClean="0">
                <a:solidFill>
                  <a:srgbClr val="FF0000"/>
                </a:solidFill>
              </a:rPr>
              <a:t>年底前</a:t>
            </a:r>
            <a:r>
              <a:rPr lang="zh-CN" altLang="en-US" sz="2000" dirty="0" smtClean="0"/>
              <a:t>完成内部控制的建立和实施工作。</a:t>
            </a:r>
            <a:endParaRPr lang="en-US" altLang="zh-CN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69871"/>
            <a:ext cx="9144000" cy="385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880010"/>
            <a:ext cx="84582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u="sng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内控核心</a:t>
            </a:r>
          </a:p>
        </p:txBody>
      </p:sp>
      <p:pic>
        <p:nvPicPr>
          <p:cNvPr id="6" name="图片 5" descr="2015企业互联网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98433"/>
            <a:ext cx="9144000" cy="385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587153"/>
            <a:ext cx="84582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内控核心</a:t>
            </a:r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44220"/>
            <a:ext cx="9144000" cy="385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7" y="2771791"/>
            <a:ext cx="867727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u="sng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内控核心</a:t>
            </a:r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467544" y="1024960"/>
            <a:ext cx="8136904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24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重点</a:t>
            </a:r>
            <a:r>
              <a:rPr lang="zh-CN" altLang="en-US" sz="2000" dirty="0" smtClean="0"/>
              <a:t>：是建立</a:t>
            </a:r>
            <a:r>
              <a:rPr lang="zh-CN" altLang="en-US" sz="2000" b="1" dirty="0" smtClean="0"/>
              <a:t>事项管理流程，实现内部制衡机制</a:t>
            </a:r>
            <a:r>
              <a:rPr lang="zh-CN" altLang="en-US" sz="2000" dirty="0" smtClean="0"/>
              <a:t>。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000" dirty="0" smtClean="0"/>
              <a:t>    </a:t>
            </a:r>
            <a:r>
              <a:rPr lang="zh-CN" altLang="en-US" sz="24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中央精神：</a:t>
            </a:r>
            <a:r>
              <a:rPr lang="zh-CN" altLang="en-US" sz="2000" dirty="0" smtClean="0"/>
              <a:t>十八届四中全会通过的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中共中央关于全面推进依法治国若干重大问题的决定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2000" dirty="0" smtClean="0"/>
              <a:t>对财政资金分配使用、国有资产监管、政府投资、政府采购、公共资源转让、公共工程建设等权力集中的</a:t>
            </a:r>
            <a:r>
              <a:rPr lang="zh-CN" altLang="en-US" sz="2000" b="1" dirty="0" smtClean="0"/>
              <a:t>部门和岗位实行分事行权、分岗设权、分级授权，定期轮岗，强化内部流程控制，防止权力滥用。</a:t>
            </a:r>
            <a:r>
              <a:rPr lang="en-US" altLang="zh-CN" sz="24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7224" y="107140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u="sng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内控核心</a:t>
            </a:r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2910" y="1928808"/>
            <a:ext cx="67866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目标：权力制衡</a:t>
            </a:r>
            <a:endParaRPr lang="en-US" altLang="zh-CN" sz="2400" b="1" dirty="0" smtClean="0">
              <a:solidFill>
                <a:srgbClr val="E60012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b="1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方法：建立流程，通过流程审批实现</a:t>
            </a:r>
            <a:endParaRPr lang="zh-CN" altLang="en-US" sz="2400" b="1" dirty="0">
              <a:solidFill>
                <a:srgbClr val="E6001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u="sng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内控核心</a:t>
            </a:r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472" y="1025948"/>
            <a:ext cx="8286808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定义：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通过制定制度，实施措施和执行程序，实现对行政事业单位经    济活动风险的防范和管控</a:t>
            </a:r>
            <a:endParaRPr lang="en-US" altLang="zh-CN" sz="16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补充定义</a:t>
            </a:r>
            <a:r>
              <a:rPr lang="zh-CN" altLang="en-US" sz="16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规范行政事业单位内部经济和业务活动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16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 原则（</a:t>
            </a:r>
            <a:r>
              <a:rPr lang="en-US" altLang="zh-CN" sz="16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6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个）：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全面性、重要性、制衡性和适应性和有效性</a:t>
            </a: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 阶段（</a:t>
            </a:r>
            <a:r>
              <a:rPr lang="en-US" altLang="zh-CN" sz="16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16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个）：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业务事项和经济活动调研，风险评估与管控设计，</a:t>
            </a:r>
            <a:endParaRPr lang="en-US" altLang="zh-CN" sz="16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业务流程规范与配套设计，信息化配套</a:t>
            </a:r>
            <a:endParaRPr lang="en-US" altLang="zh-CN" sz="16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控制（</a:t>
            </a:r>
            <a:r>
              <a:rPr lang="en-US" altLang="zh-CN" sz="16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9</a:t>
            </a:r>
            <a:r>
              <a:rPr lang="zh-CN" altLang="en-US" sz="16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个）：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不相容岗位相互分离，内部授权审批控制，归口管理，预算控制，财产保护控制，会计控制，单据控制，信息内部公开，信息技术控制</a:t>
            </a:r>
            <a:endParaRPr lang="en-US" altLang="zh-CN" sz="16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sz="16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六大业务（</a:t>
            </a:r>
            <a:r>
              <a:rPr lang="en-US" altLang="zh-CN" sz="16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16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个）：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预算管理、收支管理、政府采购、资产管理、建设项目、合同控制</a:t>
            </a:r>
            <a:endParaRPr lang="en-US" altLang="zh-CN" sz="1600" dirty="0" smtClean="0">
              <a:solidFill>
                <a:srgbClr val="E60012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监督评价：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不断改进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 </a:t>
            </a:r>
            <a:endParaRPr lang="zh-CN" altLang="en-US" sz="16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285734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u="sng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内控理论体系</a:t>
            </a:r>
            <a:endParaRPr lang="zh-CN" altLang="en-US" sz="2800" u="sng" dirty="0">
              <a:solidFill>
                <a:srgbClr val="E6001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176771"/>
            <a:ext cx="576064" cy="4666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3568" y="284783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u="sng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内控理论体系</a:t>
            </a:r>
            <a:endParaRPr lang="zh-CN" altLang="en-US" sz="2800" u="sng" dirty="0">
              <a:solidFill>
                <a:srgbClr val="E6001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55888" y="1271601"/>
            <a:ext cx="3154362" cy="3750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行政事业单位内部</a:t>
            </a:r>
            <a:r>
              <a:rPr lang="zh-CN" altLang="en-US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控制</a:t>
            </a:r>
            <a:r>
              <a:rPr lang="zh-CN" altLang="en-US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规范</a:t>
            </a:r>
            <a:endParaRPr lang="zh-CN" altLang="en-US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矩形 9"/>
          <p:cNvSpPr/>
          <p:nvPr/>
        </p:nvSpPr>
        <p:spPr>
          <a:xfrm>
            <a:off x="339725" y="2522948"/>
            <a:ext cx="623888" cy="667941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总</a:t>
            </a:r>
          </a:p>
          <a:p>
            <a:pPr algn="ctr"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则</a:t>
            </a:r>
          </a:p>
        </p:txBody>
      </p:sp>
      <p:sp>
        <p:nvSpPr>
          <p:cNvPr id="6" name="矩形 9"/>
          <p:cNvSpPr/>
          <p:nvPr/>
        </p:nvSpPr>
        <p:spPr>
          <a:xfrm>
            <a:off x="1254125" y="2528901"/>
            <a:ext cx="1792288" cy="642938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风险评估和控制方法</a:t>
            </a:r>
          </a:p>
        </p:txBody>
      </p:sp>
      <p:sp>
        <p:nvSpPr>
          <p:cNvPr id="7" name="矩形 9"/>
          <p:cNvSpPr/>
          <p:nvPr/>
        </p:nvSpPr>
        <p:spPr>
          <a:xfrm>
            <a:off x="415925" y="1862151"/>
            <a:ext cx="3392488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内部控制基本原理</a:t>
            </a:r>
          </a:p>
        </p:txBody>
      </p:sp>
      <p:sp>
        <p:nvSpPr>
          <p:cNvPr id="8" name="矩形 9"/>
          <p:cNvSpPr/>
          <p:nvPr/>
        </p:nvSpPr>
        <p:spPr>
          <a:xfrm>
            <a:off x="4543425" y="1862151"/>
            <a:ext cx="3354388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内部控制实际应用</a:t>
            </a:r>
          </a:p>
        </p:txBody>
      </p:sp>
      <p:sp>
        <p:nvSpPr>
          <p:cNvPr id="9" name="矩形 9"/>
          <p:cNvSpPr/>
          <p:nvPr/>
        </p:nvSpPr>
        <p:spPr>
          <a:xfrm>
            <a:off x="3425825" y="2528901"/>
            <a:ext cx="1525588" cy="652463"/>
          </a:xfrm>
          <a:prstGeom prst="rect">
            <a:avLst/>
          </a:prstGeom>
          <a:solidFill>
            <a:srgbClr val="FAFD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accent5"/>
                </a:solidFill>
                <a:latin typeface="宋体" pitchFamily="2" charset="-122"/>
                <a:ea typeface="宋体" pitchFamily="2" charset="-122"/>
              </a:rPr>
              <a:t>单位层面内部控制</a:t>
            </a:r>
          </a:p>
        </p:txBody>
      </p:sp>
      <p:sp>
        <p:nvSpPr>
          <p:cNvPr id="10" name="矩形 9"/>
          <p:cNvSpPr/>
          <p:nvPr/>
        </p:nvSpPr>
        <p:spPr>
          <a:xfrm>
            <a:off x="5153025" y="2528901"/>
            <a:ext cx="1576388" cy="652463"/>
          </a:xfrm>
          <a:prstGeom prst="rect">
            <a:avLst/>
          </a:prstGeom>
          <a:solidFill>
            <a:srgbClr val="FAFD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accent5"/>
                </a:solidFill>
                <a:latin typeface="宋体" pitchFamily="2" charset="-122"/>
                <a:ea typeface="宋体" pitchFamily="2" charset="-122"/>
              </a:rPr>
              <a:t>业务层面内部控制</a:t>
            </a:r>
          </a:p>
        </p:txBody>
      </p:sp>
      <p:sp>
        <p:nvSpPr>
          <p:cNvPr id="11" name="矩形 9"/>
          <p:cNvSpPr/>
          <p:nvPr/>
        </p:nvSpPr>
        <p:spPr>
          <a:xfrm>
            <a:off x="7058025" y="2509851"/>
            <a:ext cx="1843088" cy="652463"/>
          </a:xfrm>
          <a:prstGeom prst="rect">
            <a:avLst/>
          </a:prstGeom>
          <a:solidFill>
            <a:srgbClr val="FAFD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accent5"/>
                </a:solidFill>
                <a:latin typeface="宋体" pitchFamily="2" charset="-122"/>
                <a:ea typeface="宋体" pitchFamily="2" charset="-122"/>
              </a:rPr>
              <a:t>评价与监督</a:t>
            </a:r>
          </a:p>
        </p:txBody>
      </p:sp>
      <p:sp>
        <p:nvSpPr>
          <p:cNvPr id="12" name="矩形 9"/>
          <p:cNvSpPr/>
          <p:nvPr/>
        </p:nvSpPr>
        <p:spPr>
          <a:xfrm>
            <a:off x="1254125" y="3590939"/>
            <a:ext cx="1824038" cy="105251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组织、机制、关键岗位、人员、信息技术</a:t>
            </a:r>
          </a:p>
        </p:txBody>
      </p:sp>
      <p:sp>
        <p:nvSpPr>
          <p:cNvPr id="13" name="矩形 9"/>
          <p:cNvSpPr/>
          <p:nvPr/>
        </p:nvSpPr>
        <p:spPr>
          <a:xfrm>
            <a:off x="8145464" y="3590939"/>
            <a:ext cx="534987" cy="105251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外部监督</a:t>
            </a:r>
          </a:p>
        </p:txBody>
      </p:sp>
      <p:sp>
        <p:nvSpPr>
          <p:cNvPr id="14" name="矩形 9"/>
          <p:cNvSpPr/>
          <p:nvPr/>
        </p:nvSpPr>
        <p:spPr>
          <a:xfrm>
            <a:off x="7443789" y="3590939"/>
            <a:ext cx="536575" cy="105251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内部监督</a:t>
            </a:r>
          </a:p>
        </p:txBody>
      </p:sp>
      <p:sp>
        <p:nvSpPr>
          <p:cNvPr id="15" name="矩形 9"/>
          <p:cNvSpPr/>
          <p:nvPr/>
        </p:nvSpPr>
        <p:spPr>
          <a:xfrm>
            <a:off x="6659564" y="3590939"/>
            <a:ext cx="433387" cy="105251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合</a:t>
            </a:r>
          </a:p>
          <a:p>
            <a:pPr algn="ctr">
              <a:defRPr/>
            </a:pPr>
            <a:endParaRPr lang="zh-CN" altLang="en-US" b="1" dirty="0">
              <a:solidFill>
                <a:schemeClr val="accent6">
                  <a:lumMod val="50000"/>
                </a:schemeClr>
              </a:solidFill>
              <a:latin typeface="宋体" pitchFamily="2" charset="-122"/>
              <a:ea typeface="宋体" pitchFamily="2" charset="-122"/>
            </a:endParaRPr>
          </a:p>
          <a:p>
            <a:pPr algn="ctr">
              <a:defRPr/>
            </a:pPr>
            <a:r>
              <a:rPr lang="zh-CN" altLang="en-US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同</a:t>
            </a:r>
          </a:p>
        </p:txBody>
      </p:sp>
      <p:sp>
        <p:nvSpPr>
          <p:cNvPr id="16" name="矩形 9"/>
          <p:cNvSpPr/>
          <p:nvPr/>
        </p:nvSpPr>
        <p:spPr>
          <a:xfrm>
            <a:off x="6069014" y="3590939"/>
            <a:ext cx="433387" cy="105251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建设项目</a:t>
            </a:r>
          </a:p>
        </p:txBody>
      </p:sp>
      <p:sp>
        <p:nvSpPr>
          <p:cNvPr id="17" name="矩形 9"/>
          <p:cNvSpPr/>
          <p:nvPr/>
        </p:nvSpPr>
        <p:spPr>
          <a:xfrm>
            <a:off x="5480050" y="3590939"/>
            <a:ext cx="431800" cy="105251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资</a:t>
            </a:r>
          </a:p>
          <a:p>
            <a:pPr algn="ctr">
              <a:defRPr/>
            </a:pPr>
            <a:endParaRPr lang="zh-CN" altLang="en-US" b="1" dirty="0">
              <a:solidFill>
                <a:schemeClr val="accent6">
                  <a:lumMod val="50000"/>
                </a:schemeClr>
              </a:solidFill>
              <a:latin typeface="宋体" pitchFamily="2" charset="-122"/>
              <a:ea typeface="宋体" pitchFamily="2" charset="-122"/>
            </a:endParaRPr>
          </a:p>
          <a:p>
            <a:pPr algn="ctr">
              <a:defRPr/>
            </a:pPr>
            <a:r>
              <a:rPr lang="zh-CN" altLang="en-US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产</a:t>
            </a:r>
          </a:p>
        </p:txBody>
      </p:sp>
      <p:sp>
        <p:nvSpPr>
          <p:cNvPr id="18" name="矩形 9"/>
          <p:cNvSpPr/>
          <p:nvPr/>
        </p:nvSpPr>
        <p:spPr>
          <a:xfrm>
            <a:off x="4889500" y="3590939"/>
            <a:ext cx="431800" cy="105251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政采业务</a:t>
            </a:r>
          </a:p>
        </p:txBody>
      </p:sp>
      <p:sp>
        <p:nvSpPr>
          <p:cNvPr id="19" name="矩形 9"/>
          <p:cNvSpPr/>
          <p:nvPr/>
        </p:nvSpPr>
        <p:spPr>
          <a:xfrm>
            <a:off x="4298950" y="3590939"/>
            <a:ext cx="431800" cy="105251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收支业务</a:t>
            </a:r>
          </a:p>
        </p:txBody>
      </p:sp>
      <p:sp>
        <p:nvSpPr>
          <p:cNvPr id="20" name="矩形 9"/>
          <p:cNvSpPr/>
          <p:nvPr/>
        </p:nvSpPr>
        <p:spPr>
          <a:xfrm>
            <a:off x="3708400" y="3590939"/>
            <a:ext cx="431800" cy="105251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预算业务</a:t>
            </a:r>
          </a:p>
        </p:txBody>
      </p:sp>
      <p:cxnSp>
        <p:nvCxnSpPr>
          <p:cNvPr id="21" name="肘形连接符 20"/>
          <p:cNvCxnSpPr>
            <a:stCxn id="4" idx="2"/>
            <a:endCxn id="7" idx="0"/>
          </p:cNvCxnSpPr>
          <p:nvPr/>
        </p:nvCxnSpPr>
        <p:spPr>
          <a:xfrm rot="5400000">
            <a:off x="3065661" y="693950"/>
            <a:ext cx="215504" cy="2120900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肘形连接符 21"/>
          <p:cNvCxnSpPr>
            <a:stCxn id="4" idx="2"/>
            <a:endCxn id="8" idx="0"/>
          </p:cNvCxnSpPr>
          <p:nvPr/>
        </p:nvCxnSpPr>
        <p:spPr>
          <a:xfrm rot="16200000" flipH="1">
            <a:off x="5119886" y="760625"/>
            <a:ext cx="215504" cy="1987550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>
            <a:endCxn id="5" idx="0"/>
          </p:cNvCxnSpPr>
          <p:nvPr/>
        </p:nvCxnSpPr>
        <p:spPr>
          <a:xfrm>
            <a:off x="652463" y="2200289"/>
            <a:ext cx="0" cy="3226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endCxn id="6" idx="0"/>
          </p:cNvCxnSpPr>
          <p:nvPr/>
        </p:nvCxnSpPr>
        <p:spPr>
          <a:xfrm>
            <a:off x="2151063" y="2200289"/>
            <a:ext cx="0" cy="3286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肘形连接符 24"/>
          <p:cNvCxnSpPr>
            <a:stCxn id="8" idx="2"/>
            <a:endCxn id="9" idx="0"/>
          </p:cNvCxnSpPr>
          <p:nvPr/>
        </p:nvCxnSpPr>
        <p:spPr>
          <a:xfrm rot="5400000">
            <a:off x="5041107" y="1348595"/>
            <a:ext cx="328613" cy="2032000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>
            <a:stCxn id="8" idx="2"/>
          </p:cNvCxnSpPr>
          <p:nvPr/>
        </p:nvCxnSpPr>
        <p:spPr>
          <a:xfrm rot="16200000" flipH="1">
            <a:off x="6060877" y="2360825"/>
            <a:ext cx="327422" cy="6350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肘形连接符 26"/>
          <p:cNvCxnSpPr>
            <a:stCxn id="8" idx="2"/>
            <a:endCxn id="11" idx="0"/>
          </p:cNvCxnSpPr>
          <p:nvPr/>
        </p:nvCxnSpPr>
        <p:spPr>
          <a:xfrm rot="16200000" flipH="1">
            <a:off x="6946107" y="1475595"/>
            <a:ext cx="309563" cy="1758950"/>
          </a:xfrm>
          <a:prstGeom prst="bentConnector3">
            <a:avLst>
              <a:gd name="adj1" fmla="val 53206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肘形连接符 27"/>
          <p:cNvCxnSpPr>
            <a:stCxn id="9" idx="2"/>
            <a:endCxn id="12" idx="0"/>
          </p:cNvCxnSpPr>
          <p:nvPr/>
        </p:nvCxnSpPr>
        <p:spPr>
          <a:xfrm rot="5400000">
            <a:off x="2973389" y="2374914"/>
            <a:ext cx="409575" cy="2022475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肘形连接符 28"/>
          <p:cNvCxnSpPr>
            <a:stCxn id="10" idx="2"/>
            <a:endCxn id="20" idx="0"/>
          </p:cNvCxnSpPr>
          <p:nvPr/>
        </p:nvCxnSpPr>
        <p:spPr>
          <a:xfrm rot="5400000">
            <a:off x="4728370" y="2377295"/>
            <a:ext cx="409575" cy="2017713"/>
          </a:xfrm>
          <a:prstGeom prst="bentConnector3">
            <a:avLst>
              <a:gd name="adj1" fmla="val 71892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连接符 29"/>
          <p:cNvCxnSpPr>
            <a:stCxn id="10" idx="2"/>
            <a:endCxn id="19" idx="0"/>
          </p:cNvCxnSpPr>
          <p:nvPr/>
        </p:nvCxnSpPr>
        <p:spPr>
          <a:xfrm rot="5400000">
            <a:off x="5023645" y="2672570"/>
            <a:ext cx="409575" cy="1427163"/>
          </a:xfrm>
          <a:prstGeom prst="bentConnector3">
            <a:avLst>
              <a:gd name="adj1" fmla="val 71892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肘形连接符 30"/>
          <p:cNvCxnSpPr>
            <a:stCxn id="10" idx="2"/>
            <a:endCxn id="18" idx="0"/>
          </p:cNvCxnSpPr>
          <p:nvPr/>
        </p:nvCxnSpPr>
        <p:spPr>
          <a:xfrm rot="5400000">
            <a:off x="5318920" y="2967845"/>
            <a:ext cx="409575" cy="836613"/>
          </a:xfrm>
          <a:prstGeom prst="bentConnector3">
            <a:avLst>
              <a:gd name="adj1" fmla="val 71892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10" idx="2"/>
            <a:endCxn id="17" idx="0"/>
          </p:cNvCxnSpPr>
          <p:nvPr/>
        </p:nvCxnSpPr>
        <p:spPr>
          <a:xfrm rot="5400000">
            <a:off x="5614195" y="3263120"/>
            <a:ext cx="409575" cy="246063"/>
          </a:xfrm>
          <a:prstGeom prst="bentConnector3">
            <a:avLst>
              <a:gd name="adj1" fmla="val 71892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肘形连接符 32"/>
          <p:cNvCxnSpPr>
            <a:stCxn id="10" idx="2"/>
            <a:endCxn id="16" idx="0"/>
          </p:cNvCxnSpPr>
          <p:nvPr/>
        </p:nvCxnSpPr>
        <p:spPr>
          <a:xfrm rot="16200000" flipH="1">
            <a:off x="5908676" y="3213114"/>
            <a:ext cx="409575" cy="346075"/>
          </a:xfrm>
          <a:prstGeom prst="bentConnector3">
            <a:avLst>
              <a:gd name="adj1" fmla="val 71892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>
            <a:stCxn id="10" idx="2"/>
            <a:endCxn id="15" idx="0"/>
          </p:cNvCxnSpPr>
          <p:nvPr/>
        </p:nvCxnSpPr>
        <p:spPr>
          <a:xfrm rot="16200000" flipH="1">
            <a:off x="6203157" y="2918633"/>
            <a:ext cx="409575" cy="935038"/>
          </a:xfrm>
          <a:prstGeom prst="bentConnector3">
            <a:avLst>
              <a:gd name="adj1" fmla="val 71892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>
            <a:stCxn id="11" idx="2"/>
            <a:endCxn id="14" idx="0"/>
          </p:cNvCxnSpPr>
          <p:nvPr/>
        </p:nvCxnSpPr>
        <p:spPr>
          <a:xfrm rot="5400000">
            <a:off x="7631906" y="3242483"/>
            <a:ext cx="428625" cy="268288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肘形连接符 35"/>
          <p:cNvCxnSpPr>
            <a:stCxn id="11" idx="2"/>
          </p:cNvCxnSpPr>
          <p:nvPr/>
        </p:nvCxnSpPr>
        <p:spPr>
          <a:xfrm rot="16200000" flipH="1">
            <a:off x="7934326" y="3208352"/>
            <a:ext cx="428625" cy="336550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2087002"/>
            <a:ext cx="3429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内控信息化</a:t>
            </a:r>
            <a:endParaRPr lang="zh-CN" altLang="en-US" sz="4800" b="1" dirty="0">
              <a:solidFill>
                <a:srgbClr val="E6001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图片 2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843558"/>
            <a:ext cx="720080" cy="5832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内控理解</a:t>
            </a:r>
          </a:p>
        </p:txBody>
      </p:sp>
      <p:sp>
        <p:nvSpPr>
          <p:cNvPr id="5" name="文本框 1"/>
          <p:cNvSpPr txBox="1"/>
          <p:nvPr/>
        </p:nvSpPr>
        <p:spPr>
          <a:xfrm>
            <a:off x="683568" y="996725"/>
            <a:ext cx="79556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 sz="2400" dirty="0" smtClean="0">
                <a:solidFill>
                  <a:srgbClr val="FF0000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</a:rPr>
              <a:t>穿针引线、穿衣戴帽；不是另起炉灶</a:t>
            </a:r>
            <a:endParaRPr lang="en-US" altLang="zh-CN" sz="2400" dirty="0">
              <a:solidFill>
                <a:srgbClr val="FF0000"/>
              </a:solidFill>
              <a:effectLst/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878777"/>
            <a:ext cx="7143800" cy="312186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2F4D71"/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160718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内控理解</a:t>
            </a:r>
          </a:p>
        </p:txBody>
      </p:sp>
      <p:sp>
        <p:nvSpPr>
          <p:cNvPr id="5" name="文本框 1"/>
          <p:cNvSpPr txBox="1"/>
          <p:nvPr/>
        </p:nvSpPr>
        <p:spPr>
          <a:xfrm>
            <a:off x="334697" y="702749"/>
            <a:ext cx="8305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457200" indent="-457200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SzPct val="90000"/>
              <a:buFont typeface="Wingdings" pitchFamily="2" charset="2"/>
              <a:buChar char="p"/>
              <a:defRPr sz="2400" b="1">
                <a:solidFill>
                  <a:srgbClr val="C00000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r>
              <a:rPr lang="zh-CN" altLang="en-US" sz="2000" dirty="0" smtClean="0">
                <a:solidFill>
                  <a:srgbClr val="FF0000"/>
                </a:solidFill>
              </a:rPr>
              <a:t>流程化</a:t>
            </a:r>
            <a:r>
              <a:rPr lang="en-US" altLang="zh-CN" sz="2000" dirty="0" smtClean="0">
                <a:solidFill>
                  <a:schemeClr val="tx1"/>
                </a:solidFill>
              </a:rPr>
              <a:t>——</a:t>
            </a:r>
            <a:r>
              <a:rPr lang="zh-CN" altLang="en-US" sz="1800" b="0" dirty="0" smtClean="0">
                <a:solidFill>
                  <a:schemeClr val="tx1"/>
                </a:solidFill>
              </a:rPr>
              <a:t>内部</a:t>
            </a:r>
            <a:r>
              <a:rPr lang="zh-CN" altLang="en-US" sz="1800" b="0" dirty="0">
                <a:solidFill>
                  <a:schemeClr val="tx1"/>
                </a:solidFill>
              </a:rPr>
              <a:t>控制是将所有的业务活动按流程进行风险分析，并按风险点制定管控措施。将分散的管理制度有机地连接起来，就像生产线一样</a:t>
            </a:r>
            <a:r>
              <a:rPr lang="zh-CN" altLang="en-US" sz="1800" b="0" dirty="0" smtClean="0">
                <a:solidFill>
                  <a:schemeClr val="tx1"/>
                </a:solidFill>
              </a:rPr>
              <a:t>。</a:t>
            </a:r>
            <a:endParaRPr lang="en-US" altLang="zh-CN" sz="1800" b="0" dirty="0" smtClean="0">
              <a:solidFill>
                <a:schemeClr val="tx1"/>
              </a:solidFill>
            </a:endParaRPr>
          </a:p>
          <a:p>
            <a:r>
              <a:rPr lang="zh-CN" altLang="en-US" sz="2000" dirty="0" smtClean="0">
                <a:solidFill>
                  <a:srgbClr val="FF0000"/>
                </a:solidFill>
              </a:rPr>
              <a:t>信息化</a:t>
            </a:r>
            <a:r>
              <a:rPr lang="en-US" altLang="zh-CN" sz="2000" dirty="0" smtClean="0">
                <a:solidFill>
                  <a:schemeClr val="tx1"/>
                </a:solidFill>
              </a:rPr>
              <a:t>——</a:t>
            </a:r>
            <a:r>
              <a:rPr kumimoji="1" lang="zh-CN" altLang="en-US" sz="1800" b="0" dirty="0">
                <a:solidFill>
                  <a:schemeClr val="tx1"/>
                </a:solidFill>
                <a:effectLst/>
                <a:cs typeface="宋体" charset="0"/>
              </a:rPr>
              <a:t>使内控规范、流程、单据、固化到信息系统中，确保制度执行的刚性，使审批有依据、执行能控制、决策留</a:t>
            </a:r>
            <a:r>
              <a:rPr kumimoji="1" lang="zh-CN" altLang="en-US" sz="1800" b="0" dirty="0" smtClean="0">
                <a:solidFill>
                  <a:schemeClr val="tx1"/>
                </a:solidFill>
                <a:effectLst/>
                <a:cs typeface="宋体" charset="0"/>
              </a:rPr>
              <a:t>痕迹。</a:t>
            </a:r>
            <a:endParaRPr lang="en-US" altLang="zh-CN" sz="1800" b="0" dirty="0" smtClean="0">
              <a:solidFill>
                <a:schemeClr val="tx1"/>
              </a:solidFill>
            </a:endParaRPr>
          </a:p>
          <a:p>
            <a:endParaRPr lang="en-US" altLang="zh-CN" sz="2000" dirty="0">
              <a:solidFill>
                <a:schemeClr val="tx1"/>
              </a:solidFill>
            </a:endParaRPr>
          </a:p>
        </p:txBody>
      </p:sp>
      <p:sp>
        <p:nvSpPr>
          <p:cNvPr id="6" name="矩形 2"/>
          <p:cNvSpPr>
            <a:spLocks noChangeArrowheads="1"/>
          </p:cNvSpPr>
          <p:nvPr/>
        </p:nvSpPr>
        <p:spPr bwMode="auto">
          <a:xfrm>
            <a:off x="5143504" y="2868855"/>
            <a:ext cx="3962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     财政部</a:t>
            </a:r>
            <a:r>
              <a:rPr lang="zh-CN" altLang="en-US" sz="20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部领导指出</a:t>
            </a:r>
            <a:r>
              <a:rPr lang="zh-CN" altLang="en-US" sz="2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en-US" sz="20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内控体系建设的关键是流程再造和信息系统建设</a:t>
            </a:r>
            <a:r>
              <a:rPr lang="zh-CN" altLang="en-US" sz="2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，所有控制要在流程中解决，而不是事后解决”。</a:t>
            </a:r>
            <a:endParaRPr lang="zh-CN" altLang="en-US" sz="2000" dirty="0"/>
          </a:p>
        </p:txBody>
      </p:sp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1" y="2678907"/>
            <a:ext cx="4683155" cy="2162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内控理解</a:t>
            </a: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571472" y="964395"/>
            <a:ext cx="8136904" cy="350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zh-CN" altLang="en-US" sz="20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机构：</a:t>
            </a:r>
            <a:r>
              <a:rPr lang="zh-CN" altLang="en-US" sz="2000" dirty="0" smtClean="0"/>
              <a:t>符合权力制衡的机构设置</a:t>
            </a:r>
            <a:endParaRPr lang="en-US" altLang="zh-CN" sz="2000" dirty="0" smtClean="0"/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sz="20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zh-CN" altLang="en-US" sz="20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岗位：</a:t>
            </a:r>
            <a:r>
              <a:rPr lang="zh-CN" altLang="en-US" sz="2000" dirty="0" smtClean="0"/>
              <a:t>符合不相容岗位分离的岗位</a:t>
            </a:r>
            <a:endParaRPr lang="en-US" altLang="zh-CN" sz="2000" dirty="0" smtClean="0"/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000" dirty="0" smtClean="0"/>
              <a:t>      </a:t>
            </a:r>
            <a:r>
              <a:rPr lang="zh-CN" altLang="en-US" sz="20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事项：</a:t>
            </a:r>
            <a:r>
              <a:rPr lang="zh-CN" altLang="en-US" sz="2000" dirty="0" smtClean="0"/>
              <a:t>通过流程化完成日常工作（起始，参与者，痕迹）</a:t>
            </a:r>
            <a:endParaRPr lang="en-US" altLang="zh-CN" sz="2000" dirty="0" smtClean="0"/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sz="2000" dirty="0" smtClean="0"/>
              <a:t>        </a:t>
            </a:r>
            <a:endParaRPr lang="zh-CN" altLang="en-US" sz="2000" dirty="0" smtClean="0"/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000" dirty="0" smtClean="0"/>
              <a:t>    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8662" y="2678907"/>
            <a:ext cx="678661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/>
              <a:t>内控实施循序渐进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zh-CN" altLang="en-US" sz="2000" dirty="0" smtClean="0"/>
              <a:t>内控建立以重点事项为先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zh-CN" altLang="en-US" sz="2000" dirty="0" smtClean="0"/>
              <a:t>内控不一定全部都是网上走，强调信息化的重要性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zh-CN" altLang="en-US" sz="2000" dirty="0" smtClean="0"/>
              <a:t>现在使用的信息系统，有控制风险的能力，都是内控工具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zh-CN" altLang="en-US" sz="2000" dirty="0" smtClean="0"/>
              <a:t>现行单位内部规章制度满足上面三原则都是内控</a:t>
            </a:r>
            <a:endParaRPr lang="zh-CN" alt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内控信息化的范围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294902" y="1804608"/>
            <a:ext cx="6491808" cy="2374497"/>
            <a:chOff x="755576" y="1025562"/>
            <a:chExt cx="6491808" cy="3165996"/>
          </a:xfrm>
        </p:grpSpPr>
        <p:sp>
          <p:nvSpPr>
            <p:cNvPr id="6" name="MH_Other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474801" y="2789838"/>
              <a:ext cx="695072" cy="65873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5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</a:p>
          </p:txBody>
        </p:sp>
        <p:sp>
          <p:nvSpPr>
            <p:cNvPr id="7" name="MH_Other_2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2278561" y="2111958"/>
              <a:ext cx="693730" cy="65873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5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  <p:sp>
          <p:nvSpPr>
            <p:cNvPr id="8" name="MH_Other_3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183639" y="2111958"/>
              <a:ext cx="695072" cy="658732"/>
            </a:xfrm>
            <a:prstGeom prst="ellipse">
              <a:avLst/>
            </a:prstGeom>
            <a:solidFill>
              <a:srgbClr val="C00000">
                <a:alpha val="53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altLang="zh-CN" sz="15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</a:p>
          </p:txBody>
        </p:sp>
        <p:sp>
          <p:nvSpPr>
            <p:cNvPr id="9" name="MH_Other_4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242000" y="1668974"/>
              <a:ext cx="695072" cy="65873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5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  <p:sp>
          <p:nvSpPr>
            <p:cNvPr id="10" name="MH_Other_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4228250" y="1697059"/>
              <a:ext cx="695072" cy="658732"/>
            </a:xfrm>
            <a:prstGeom prst="ellipse">
              <a:avLst/>
            </a:prstGeom>
            <a:solidFill>
              <a:srgbClr val="C00000">
                <a:alpha val="33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5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</a:p>
          </p:txBody>
        </p:sp>
        <p:sp>
          <p:nvSpPr>
            <p:cNvPr id="11" name="MH_Other_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931043" y="2789838"/>
              <a:ext cx="693730" cy="658732"/>
            </a:xfrm>
            <a:prstGeom prst="ellipse">
              <a:avLst/>
            </a:prstGeom>
            <a:solidFill>
              <a:srgbClr val="C00000">
                <a:alpha val="81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altLang="zh-CN" sz="15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</a:p>
          </p:txBody>
        </p:sp>
        <p:sp>
          <p:nvSpPr>
            <p:cNvPr id="12" name="MH_Other_7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rot="618245" flipV="1">
              <a:off x="4196046" y="2410686"/>
              <a:ext cx="100638" cy="855330"/>
            </a:xfrm>
            <a:prstGeom prst="line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  <a:headEnd/>
              <a:tailEnd type="triangle" w="med" len="med"/>
            </a:ln>
            <a:extLst/>
          </p:spPr>
          <p:txBody>
            <a:bodyPr>
              <a:normAutofit fontScale="25000" lnSpcReduction="200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latin typeface="+mn-lt"/>
                <a:ea typeface="+mn-ea"/>
              </a:endParaRPr>
            </a:p>
          </p:txBody>
        </p:sp>
        <p:sp>
          <p:nvSpPr>
            <p:cNvPr id="13" name="MH_Other_8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rot="618245" flipH="1" flipV="1">
              <a:off x="3619056" y="2469410"/>
              <a:ext cx="371690" cy="694477"/>
            </a:xfrm>
            <a:prstGeom prst="line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  <a:headEnd/>
              <a:tailEnd type="triangle" w="med" len="med"/>
            </a:ln>
            <a:extLst/>
          </p:spPr>
          <p:txBody>
            <a:bodyPr>
              <a:normAutofit fontScale="25000" lnSpcReduction="200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latin typeface="+mn-lt"/>
                <a:ea typeface="+mn-ea"/>
              </a:endParaRPr>
            </a:p>
          </p:txBody>
        </p:sp>
        <p:sp>
          <p:nvSpPr>
            <p:cNvPr id="14" name="MH_Other_9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 rot="618245" flipH="1" flipV="1">
              <a:off x="2906540" y="2819201"/>
              <a:ext cx="885613" cy="381707"/>
            </a:xfrm>
            <a:prstGeom prst="line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  <a:headEnd/>
              <a:tailEnd type="triangle" w="med" len="med"/>
            </a:ln>
            <a:extLst/>
          </p:spPr>
          <p:txBody>
            <a:bodyPr>
              <a:normAutofit fontScale="25000" lnSpcReduction="200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latin typeface="+mn-lt"/>
                <a:ea typeface="+mn-ea"/>
              </a:endParaRPr>
            </a:p>
          </p:txBody>
        </p:sp>
        <p:sp>
          <p:nvSpPr>
            <p:cNvPr id="15" name="MH_Other_10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rot="618245" flipH="1" flipV="1">
              <a:off x="2365780" y="3291548"/>
              <a:ext cx="1202286" cy="12766"/>
            </a:xfrm>
            <a:prstGeom prst="line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  <a:headEnd/>
              <a:tailEnd type="triangle" w="med" len="med"/>
            </a:ln>
            <a:extLst/>
          </p:spPr>
          <p:txBody>
            <a:bodyPr>
              <a:normAutofit fontScale="25000" lnSpcReduction="200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latin typeface="+mn-lt"/>
                <a:ea typeface="+mn-ea"/>
              </a:endParaRPr>
            </a:p>
          </p:txBody>
        </p:sp>
        <p:sp>
          <p:nvSpPr>
            <p:cNvPr id="16" name="MH_Other_11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rot="618245" flipV="1">
              <a:off x="4310102" y="2690263"/>
              <a:ext cx="568939" cy="626816"/>
            </a:xfrm>
            <a:prstGeom prst="line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  <a:headEnd/>
              <a:tailEnd type="triangle" w="med" len="med"/>
            </a:ln>
            <a:extLst/>
          </p:spPr>
          <p:txBody>
            <a:bodyPr>
              <a:normAutofit fontScale="25000" lnSpcReduction="200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latin typeface="+mn-lt"/>
                <a:ea typeface="+mn-ea"/>
              </a:endParaRPr>
            </a:p>
          </p:txBody>
        </p:sp>
        <p:sp>
          <p:nvSpPr>
            <p:cNvPr id="17" name="MH_Other_12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 rot="618245" flipV="1">
              <a:off x="4551634" y="3082183"/>
              <a:ext cx="1115066" cy="388090"/>
            </a:xfrm>
            <a:prstGeom prst="line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  <a:headEnd/>
              <a:tailEnd type="triangle" w="med" len="med"/>
            </a:ln>
            <a:extLst/>
          </p:spPr>
          <p:txBody>
            <a:bodyPr>
              <a:normAutofit fontScale="25000" lnSpcReduction="200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latin typeface="+mn-lt"/>
                <a:ea typeface="+mn-ea"/>
              </a:endParaRPr>
            </a:p>
          </p:txBody>
        </p:sp>
        <p:sp>
          <p:nvSpPr>
            <p:cNvPr id="18" name="MH_Title_1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gray">
            <a:xfrm>
              <a:off x="3443276" y="3129417"/>
              <a:ext cx="1129827" cy="106214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lIns="0" tIns="0" rIns="0" bIns="0" anchor="ctr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rgbClr val="FFFFFF"/>
                  </a:solidFill>
                  <a:latin typeface="+mn-lt"/>
                  <a:ea typeface="+mn-ea"/>
                </a:rPr>
                <a:t>业务</a:t>
              </a:r>
              <a:endParaRPr lang="en-US" altLang="zh-CN" b="1" dirty="0">
                <a:solidFill>
                  <a:srgbClr val="FFFFFF"/>
                </a:solidFill>
                <a:latin typeface="+mn-lt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rgbClr val="FFFFFF"/>
                  </a:solidFill>
                  <a:latin typeface="+mn-lt"/>
                  <a:ea typeface="+mn-ea"/>
                </a:rPr>
                <a:t>层面</a:t>
              </a:r>
              <a:endParaRPr lang="en-US" altLang="zh-CN" b="1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MH_SubTitle_1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755576" y="2182172"/>
              <a:ext cx="1065419" cy="60766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defRPr/>
              </a:pPr>
              <a:r>
                <a:rPr lang="zh-CN" altLang="en-US" sz="2000" b="1" dirty="0" smtClean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预算</a:t>
              </a:r>
              <a:endParaRPr lang="zh-CN" altLang="en-US" sz="2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20" name="MH_SubTitle_3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2922644" y="1025562"/>
              <a:ext cx="1064076" cy="60766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defRPr/>
              </a:pPr>
              <a:r>
                <a:rPr lang="zh-CN" altLang="en-US" sz="2000" b="1" dirty="0" smtClean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采购</a:t>
              </a:r>
              <a:endParaRPr lang="zh-CN" altLang="en-US" sz="2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21" name="MH_SubTitle_4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119562" y="1028115"/>
              <a:ext cx="1065419" cy="60766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defRPr/>
              </a:pPr>
              <a:r>
                <a:rPr lang="zh-CN" altLang="en-US" sz="2000" b="1" dirty="0" smtClean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合同</a:t>
              </a:r>
              <a:endParaRPr lang="zh-CN" altLang="en-US" sz="2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22" name="MH_SubTitle_2"/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725725" y="1504291"/>
              <a:ext cx="1064076" cy="60766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defRPr/>
              </a:pPr>
              <a:r>
                <a:rPr lang="zh-CN" altLang="en-US" sz="2000" b="1" dirty="0" smtClean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收支</a:t>
              </a:r>
              <a:endParaRPr lang="zh-CN" altLang="en-US" sz="2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23" name="MH_SubTitle_5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5434563" y="1454503"/>
              <a:ext cx="1065419" cy="60894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defRPr/>
              </a:pPr>
              <a:r>
                <a:rPr lang="zh-CN" altLang="en-US" sz="2000" b="1" dirty="0" smtClean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基建</a:t>
              </a:r>
              <a:endParaRPr lang="zh-CN" altLang="en-US" sz="2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24" name="MH_SubTitle_6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6183308" y="2182172"/>
              <a:ext cx="1064076" cy="60766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defRPr/>
              </a:pPr>
              <a:r>
                <a:rPr lang="zh-CN" altLang="en-US" sz="2000" b="1" dirty="0" smtClean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资产</a:t>
              </a:r>
              <a:endParaRPr lang="zh-CN" altLang="en-US" sz="2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内控系统建设步骤</a:t>
            </a:r>
          </a:p>
        </p:txBody>
      </p:sp>
      <p:sp>
        <p:nvSpPr>
          <p:cNvPr id="5" name="Rectangle 3"/>
          <p:cNvSpPr txBox="1">
            <a:spLocks/>
          </p:cNvSpPr>
          <p:nvPr/>
        </p:nvSpPr>
        <p:spPr bwMode="auto">
          <a:xfrm>
            <a:off x="500066" y="857238"/>
            <a:ext cx="6500826" cy="3161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单位层面的建设</a:t>
            </a:r>
            <a:endParaRPr lang="en-US" altLang="zh-CN" sz="2400" b="1" kern="0" dirty="0" smtClean="0">
              <a:solidFill>
                <a:srgbClr val="FF0000"/>
              </a:solidFill>
              <a:latin typeface="+mj-ea"/>
              <a:ea typeface="+mj-ea"/>
              <a:cs typeface="微软雅黑" charset="0"/>
            </a:endParaRPr>
          </a:p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业务层面的建设</a:t>
            </a:r>
            <a:endParaRPr lang="en-US" altLang="zh-CN" sz="2400" b="1" kern="0" dirty="0" smtClean="0">
              <a:solidFill>
                <a:srgbClr val="FF0000"/>
              </a:solidFill>
              <a:latin typeface="+mj-ea"/>
              <a:ea typeface="+mj-ea"/>
              <a:cs typeface="微软雅黑" charset="0"/>
            </a:endParaRPr>
          </a:p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形成单位内控手册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-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信息化需求</a:t>
            </a:r>
            <a:endParaRPr lang="en-US" altLang="zh-CN" sz="2400" b="1" kern="0" dirty="0" smtClean="0">
              <a:solidFill>
                <a:srgbClr val="FF0000"/>
              </a:solidFill>
              <a:latin typeface="+mj-ea"/>
              <a:ea typeface="+mj-ea"/>
              <a:cs typeface="微软雅黑" charset="0"/>
            </a:endParaRPr>
          </a:p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持续信息化</a:t>
            </a:r>
            <a:endParaRPr lang="en-US" altLang="zh-CN" sz="2400" b="1" kern="0" dirty="0" smtClean="0">
              <a:solidFill>
                <a:srgbClr val="FF0000"/>
              </a:solidFill>
              <a:latin typeface="+mj-ea"/>
              <a:ea typeface="+mj-ea"/>
              <a:cs typeface="微软雅黑" charset="0"/>
            </a:endParaRPr>
          </a:p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评价改进</a:t>
            </a:r>
            <a:endParaRPr lang="en-US" altLang="zh-CN" sz="2400" b="1" kern="0" dirty="0" smtClean="0">
              <a:solidFill>
                <a:srgbClr val="FF0000"/>
              </a:solidFill>
              <a:latin typeface="+mj-ea"/>
              <a:ea typeface="+mj-ea"/>
              <a:cs typeface="微软雅黑" charset="0"/>
            </a:endParaRPr>
          </a:p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endParaRPr lang="zh-CN" altLang="en-US" sz="2400" b="1" kern="0" dirty="0" smtClean="0">
              <a:solidFill>
                <a:srgbClr val="FF0000"/>
              </a:solidFill>
              <a:cs typeface="微软雅黑" charset="0"/>
            </a:endParaRPr>
          </a:p>
          <a:p>
            <a:endParaRPr lang="zh-CN" altLang="zh-CN" sz="2400" b="1" dirty="0" smtClean="0"/>
          </a:p>
          <a:p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微软雅黑" charset="0"/>
            </a:endParaRPr>
          </a:p>
          <a:p>
            <a:r>
              <a:rPr lang="en-US" altLang="zh-CN" sz="2400" b="1" kern="0" dirty="0" smtClean="0">
                <a:latin typeface="楷体_GB2312" pitchFamily="49" charset="-122"/>
                <a:ea typeface="楷体_GB2312" pitchFamily="49" charset="-122"/>
                <a:cs typeface="微软雅黑" charset="0"/>
              </a:rPr>
              <a:t>   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微软雅黑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内控系统建设步骤</a:t>
            </a:r>
          </a:p>
        </p:txBody>
      </p:sp>
      <p:sp>
        <p:nvSpPr>
          <p:cNvPr id="5" name="Rectangle 3"/>
          <p:cNvSpPr txBox="1">
            <a:spLocks/>
          </p:cNvSpPr>
          <p:nvPr/>
        </p:nvSpPr>
        <p:spPr bwMode="auto">
          <a:xfrm>
            <a:off x="142844" y="803658"/>
            <a:ext cx="8858312" cy="40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单位层面的建设</a:t>
            </a:r>
            <a:endParaRPr lang="en-US" altLang="zh-CN" sz="2400" b="1" kern="0" dirty="0" smtClean="0">
              <a:solidFill>
                <a:srgbClr val="FF0000"/>
              </a:solidFill>
              <a:latin typeface="+mj-ea"/>
              <a:ea typeface="+mj-ea"/>
              <a:cs typeface="微软雅黑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75000"/>
              <a:buBlip>
                <a:blip r:embed="rId5"/>
              </a:buBlip>
              <a:defRPr/>
            </a:pPr>
            <a:r>
              <a:rPr kumimoji="1" lang="zh-CN" altLang="en-US" sz="1600" dirty="0" smtClean="0">
                <a:latin typeface="+mn-ea"/>
                <a:ea typeface="+mn-ea"/>
                <a:cs typeface="宋体" charset="0"/>
              </a:rPr>
              <a:t>组织，机构，制度</a:t>
            </a:r>
            <a:endParaRPr kumimoji="1" lang="en-US" altLang="zh-CN" sz="1600" dirty="0" smtClean="0">
              <a:latin typeface="+mn-ea"/>
              <a:ea typeface="+mn-ea"/>
              <a:cs typeface="宋体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75000"/>
              <a:buBlip>
                <a:blip r:embed="rId5"/>
              </a:buBlip>
              <a:defRPr/>
            </a:pPr>
            <a:r>
              <a:rPr kumimoji="1" lang="zh-CN" altLang="en-US" sz="1600" dirty="0" smtClean="0">
                <a:latin typeface="+mn-ea"/>
                <a:ea typeface="+mn-ea"/>
                <a:cs typeface="宋体" charset="0"/>
              </a:rPr>
              <a:t>风险评估</a:t>
            </a:r>
            <a:endParaRPr kumimoji="1" lang="en-US" altLang="zh-CN" sz="1600" dirty="0" smtClean="0">
              <a:latin typeface="+mn-ea"/>
              <a:ea typeface="+mn-ea"/>
              <a:cs typeface="宋体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75000"/>
              <a:buBlip>
                <a:blip r:embed="rId5"/>
              </a:buBlip>
              <a:defRPr/>
            </a:pPr>
            <a:r>
              <a:rPr kumimoji="1" lang="zh-CN" altLang="en-US" sz="1600" dirty="0" smtClean="0">
                <a:latin typeface="+mn-ea"/>
                <a:cs typeface="宋体" charset="0"/>
              </a:rPr>
              <a:t>梳理业务流程</a:t>
            </a:r>
            <a:endParaRPr kumimoji="1" lang="en-US" altLang="zh-CN" sz="1600" dirty="0" smtClean="0">
              <a:latin typeface="+mn-ea"/>
              <a:cs typeface="宋体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75000"/>
              <a:buBlip>
                <a:blip r:embed="rId5"/>
              </a:buBlip>
              <a:defRPr/>
            </a:pPr>
            <a:r>
              <a:rPr kumimoji="1" lang="zh-CN" altLang="en-US" sz="1600" dirty="0" smtClean="0">
                <a:latin typeface="+mn-ea"/>
                <a:ea typeface="+mn-ea"/>
                <a:cs typeface="宋体" charset="0"/>
              </a:rPr>
              <a:t>建立权利制衡机制</a:t>
            </a:r>
            <a:endParaRPr kumimoji="1" lang="en-US" altLang="zh-CN" sz="1600" dirty="0" smtClean="0">
              <a:latin typeface="+mn-ea"/>
              <a:ea typeface="+mn-ea"/>
              <a:cs typeface="宋体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75000"/>
              <a:buBlip>
                <a:blip r:embed="rId5"/>
              </a:buBlip>
              <a:defRPr/>
            </a:pPr>
            <a:r>
              <a:rPr kumimoji="1" lang="zh-CN" altLang="en-US" sz="1600" dirty="0" smtClean="0">
                <a:latin typeface="+mn-ea"/>
                <a:ea typeface="+mn-ea"/>
                <a:cs typeface="宋体" charset="0"/>
              </a:rPr>
              <a:t>建立内控控制制度</a:t>
            </a:r>
            <a:endParaRPr kumimoji="1" lang="en-US" altLang="zh-CN" sz="1600" dirty="0" smtClean="0">
              <a:latin typeface="+mn-ea"/>
              <a:ea typeface="+mn-ea"/>
              <a:cs typeface="宋体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75000"/>
              <a:buBlip>
                <a:blip r:embed="rId5"/>
              </a:buBlip>
              <a:defRPr/>
            </a:pPr>
            <a:r>
              <a:rPr kumimoji="1" lang="zh-CN" altLang="en-US" sz="1600" dirty="0" smtClean="0">
                <a:latin typeface="+mn-ea"/>
                <a:cs typeface="宋体" charset="0"/>
              </a:rPr>
              <a:t>设置不相容岗位管理和职责设计</a:t>
            </a:r>
            <a:endParaRPr kumimoji="1" lang="en-US" altLang="zh-CN" sz="1600" dirty="0" smtClean="0">
              <a:latin typeface="+mn-ea"/>
              <a:cs typeface="宋体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75000"/>
              <a:buBlip>
                <a:blip r:embed="rId5"/>
              </a:buBlip>
              <a:defRPr/>
            </a:pPr>
            <a:r>
              <a:rPr kumimoji="1" lang="zh-CN" altLang="en-US" sz="1600" dirty="0" smtClean="0">
                <a:latin typeface="+mn-ea"/>
                <a:cs typeface="宋体" charset="0"/>
              </a:rPr>
              <a:t>建设内控信息系统：</a:t>
            </a:r>
            <a:r>
              <a:rPr lang="zh-CN" altLang="en-US" sz="160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至少应包括预算管理、收支管理、政府采购管理、资产管理、建设项目管理、合同管理等方面业务</a:t>
            </a:r>
            <a:endParaRPr kumimoji="1" lang="en-US" altLang="zh-CN" sz="1600" dirty="0" smtClean="0">
              <a:latin typeface="+mn-ea"/>
              <a:cs typeface="宋体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75000"/>
              <a:buBlip>
                <a:blip r:embed="rId5"/>
              </a:buBlip>
              <a:defRPr/>
            </a:pPr>
            <a:endParaRPr kumimoji="1" lang="en-US" altLang="zh-CN" dirty="0" smtClean="0">
              <a:latin typeface="+mn-ea"/>
              <a:ea typeface="+mn-ea"/>
              <a:cs typeface="宋体" charset="0"/>
            </a:endParaRPr>
          </a:p>
          <a:p>
            <a:endParaRPr lang="zh-CN" altLang="zh-CN" sz="2400" b="1" dirty="0" smtClean="0"/>
          </a:p>
          <a:p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微软雅黑" charset="0"/>
            </a:endParaRPr>
          </a:p>
          <a:p>
            <a:r>
              <a:rPr lang="en-US" altLang="zh-CN" sz="2400" b="1" kern="0" dirty="0" smtClean="0">
                <a:latin typeface="楷体_GB2312" pitchFamily="49" charset="-122"/>
                <a:ea typeface="楷体_GB2312" pitchFamily="49" charset="-122"/>
                <a:cs typeface="微软雅黑" charset="0"/>
              </a:rPr>
              <a:t>   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微软雅黑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8596" y="681540"/>
            <a:ext cx="8299869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571750"/>
            <a:ext cx="748883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42910" y="160718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建设内控信息系统的初步标准</a:t>
            </a:r>
            <a:endParaRPr lang="zh-CN" altLang="en-US" sz="2400" b="1" kern="0" dirty="0">
              <a:solidFill>
                <a:srgbClr val="FF0000"/>
              </a:solidFill>
              <a:latin typeface="+mj-ea"/>
              <a:ea typeface="+mj-ea"/>
              <a:cs typeface="微软雅黑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2910" y="1295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内控系统建设步骤</a:t>
            </a:r>
          </a:p>
        </p:txBody>
      </p:sp>
      <p:sp>
        <p:nvSpPr>
          <p:cNvPr id="5" name="Rectangle 3"/>
          <p:cNvSpPr txBox="1">
            <a:spLocks/>
          </p:cNvSpPr>
          <p:nvPr/>
        </p:nvSpPr>
        <p:spPr bwMode="auto">
          <a:xfrm>
            <a:off x="142844" y="696502"/>
            <a:ext cx="8858312" cy="3161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业务层面的建设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-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预算管理</a:t>
            </a:r>
            <a:endParaRPr lang="en-US" altLang="zh-CN" sz="2400" b="1" kern="0" dirty="0" smtClean="0">
              <a:solidFill>
                <a:srgbClr val="FF0000"/>
              </a:solidFill>
              <a:latin typeface="+mj-ea"/>
              <a:ea typeface="+mj-ea"/>
              <a:cs typeface="微软雅黑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75000"/>
              <a:buBlip>
                <a:blip r:embed="rId5"/>
              </a:buBlip>
              <a:defRPr/>
            </a:pPr>
            <a:r>
              <a:rPr kumimoji="1" lang="zh-CN" altLang="en-US" dirty="0" smtClean="0">
                <a:latin typeface="+mn-ea"/>
                <a:ea typeface="+mn-ea"/>
                <a:cs typeface="宋体" charset="0"/>
              </a:rPr>
              <a:t>最少覆盖</a:t>
            </a:r>
            <a:r>
              <a:rPr kumimoji="1" lang="zh-CN" altLang="en-US" dirty="0" smtClean="0">
                <a:latin typeface="+mn-ea"/>
                <a:cs typeface="宋体" charset="0"/>
              </a:rPr>
              <a:t>功能点</a:t>
            </a:r>
            <a:r>
              <a:rPr kumimoji="1" lang="zh-CN" altLang="en-US" dirty="0" smtClean="0">
                <a:latin typeface="+mn-ea"/>
                <a:ea typeface="+mn-ea"/>
                <a:cs typeface="宋体" charset="0"/>
              </a:rPr>
              <a:t>：</a:t>
            </a:r>
            <a:r>
              <a:rPr lang="zh-CN" altLang="en-US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预算编制与内部审批、分解下达、预算执行、年度决算与绩效评价</a:t>
            </a:r>
            <a:endParaRPr lang="en-US" altLang="zh-CN" dirty="0" smtClean="0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75000"/>
              <a:buBlip>
                <a:blip r:embed="rId5"/>
              </a:buBlip>
              <a:defRPr/>
            </a:pPr>
            <a:endParaRPr kumimoji="1" lang="en-US" altLang="zh-CN" dirty="0" smtClean="0">
              <a:latin typeface="+mn-ea"/>
              <a:ea typeface="+mn-ea"/>
              <a:cs typeface="宋体" charset="0"/>
            </a:endParaRPr>
          </a:p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endParaRPr lang="zh-CN" altLang="en-US" sz="2400" b="1" kern="0" dirty="0" smtClean="0">
              <a:solidFill>
                <a:srgbClr val="FF0000"/>
              </a:solidFill>
              <a:cs typeface="微软雅黑" charset="0"/>
            </a:endParaRPr>
          </a:p>
          <a:p>
            <a:endParaRPr lang="zh-CN" altLang="zh-CN" sz="2400" b="1" dirty="0" smtClean="0"/>
          </a:p>
          <a:p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微软雅黑" charset="0"/>
            </a:endParaRPr>
          </a:p>
          <a:p>
            <a:r>
              <a:rPr lang="en-US" altLang="zh-CN" sz="2400" b="1" kern="0" dirty="0" smtClean="0">
                <a:latin typeface="楷体_GB2312" pitchFamily="49" charset="-122"/>
                <a:ea typeface="楷体_GB2312" pitchFamily="49" charset="-122"/>
                <a:cs typeface="微软雅黑" charset="0"/>
              </a:rPr>
              <a:t>   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微软雅黑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2114764"/>
            <a:ext cx="8143932" cy="2868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2910" y="0"/>
            <a:ext cx="3674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内控系统建设步骤</a:t>
            </a:r>
          </a:p>
        </p:txBody>
      </p:sp>
      <p:sp>
        <p:nvSpPr>
          <p:cNvPr id="5" name="Rectangle 3"/>
          <p:cNvSpPr txBox="1">
            <a:spLocks/>
          </p:cNvSpPr>
          <p:nvPr/>
        </p:nvSpPr>
        <p:spPr bwMode="auto">
          <a:xfrm>
            <a:off x="142844" y="696502"/>
            <a:ext cx="8858312" cy="3161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业务层面的建设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—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收入管理</a:t>
            </a:r>
            <a:endParaRPr lang="en-US" altLang="zh-CN" sz="2400" b="1" kern="0" dirty="0" smtClean="0">
              <a:solidFill>
                <a:srgbClr val="FF0000"/>
              </a:solidFill>
              <a:latin typeface="+mj-ea"/>
              <a:ea typeface="+mj-ea"/>
              <a:cs typeface="微软雅黑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75000"/>
              <a:buBlip>
                <a:blip r:embed="rId5"/>
              </a:buBlip>
              <a:defRPr/>
            </a:pPr>
            <a:r>
              <a:rPr kumimoji="1" lang="zh-CN" altLang="en-US" dirty="0" smtClean="0">
                <a:latin typeface="+mn-ea"/>
                <a:cs typeface="宋体" charset="0"/>
              </a:rPr>
              <a:t>最少覆盖功能点</a:t>
            </a:r>
            <a:r>
              <a:rPr kumimoji="1" lang="zh-CN" altLang="en-US" dirty="0" smtClean="0">
                <a:latin typeface="+mn-ea"/>
                <a:ea typeface="+mn-ea"/>
                <a:cs typeface="宋体" charset="0"/>
              </a:rPr>
              <a:t>：</a:t>
            </a:r>
            <a:r>
              <a:rPr lang="zh-CN" altLang="en-US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价格确定、票据管理、收入收缴、收入核算</a:t>
            </a:r>
            <a:endParaRPr kumimoji="1" lang="en-US" altLang="zh-CN" dirty="0" smtClean="0">
              <a:latin typeface="+mn-ea"/>
              <a:ea typeface="+mn-ea"/>
              <a:cs typeface="宋体" charset="0"/>
            </a:endParaRPr>
          </a:p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endParaRPr lang="zh-CN" altLang="en-US" sz="2400" b="1" kern="0" dirty="0" smtClean="0">
              <a:solidFill>
                <a:srgbClr val="FF0000"/>
              </a:solidFill>
              <a:cs typeface="微软雅黑" charset="0"/>
            </a:endParaRPr>
          </a:p>
          <a:p>
            <a:endParaRPr lang="zh-CN" altLang="zh-CN" sz="2400" b="1" dirty="0" smtClean="0"/>
          </a:p>
          <a:p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微软雅黑" charset="0"/>
            </a:endParaRPr>
          </a:p>
          <a:p>
            <a:r>
              <a:rPr lang="en-US" altLang="zh-CN" sz="2400" b="1" kern="0" dirty="0" smtClean="0">
                <a:latin typeface="楷体_GB2312" pitchFamily="49" charset="-122"/>
                <a:ea typeface="楷体_GB2312" pitchFamily="49" charset="-122"/>
                <a:cs typeface="微软雅黑" charset="0"/>
              </a:rPr>
              <a:t>   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微软雅黑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46" y="1778430"/>
            <a:ext cx="8249059" cy="315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2910" y="142858"/>
            <a:ext cx="4031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内控系统建设步骤</a:t>
            </a:r>
          </a:p>
        </p:txBody>
      </p:sp>
      <p:sp>
        <p:nvSpPr>
          <p:cNvPr id="5" name="Rectangle 3"/>
          <p:cNvSpPr txBox="1">
            <a:spLocks/>
          </p:cNvSpPr>
          <p:nvPr/>
        </p:nvSpPr>
        <p:spPr bwMode="auto">
          <a:xfrm>
            <a:off x="142844" y="857238"/>
            <a:ext cx="8858312" cy="3161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业务层面的建设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—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支出管理</a:t>
            </a:r>
            <a:endParaRPr lang="en-US" altLang="zh-CN" sz="2400" b="1" kern="0" dirty="0" smtClean="0">
              <a:solidFill>
                <a:srgbClr val="FF0000"/>
              </a:solidFill>
              <a:latin typeface="+mj-ea"/>
              <a:ea typeface="+mj-ea"/>
              <a:cs typeface="微软雅黑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75000"/>
              <a:buBlip>
                <a:blip r:embed="rId5"/>
              </a:buBlip>
              <a:defRPr/>
            </a:pPr>
            <a:r>
              <a:rPr kumimoji="1" lang="zh-CN" altLang="en-US" dirty="0" smtClean="0">
                <a:latin typeface="+mn-ea"/>
                <a:cs typeface="宋体" charset="0"/>
              </a:rPr>
              <a:t>最少覆盖功能点</a:t>
            </a:r>
            <a:r>
              <a:rPr kumimoji="1" lang="zh-CN" altLang="en-US" dirty="0" smtClean="0">
                <a:latin typeface="+mn-ea"/>
                <a:ea typeface="+mn-ea"/>
                <a:cs typeface="宋体" charset="0"/>
              </a:rPr>
              <a:t>：</a:t>
            </a:r>
            <a:r>
              <a:rPr lang="zh-CN" altLang="en-US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预算与计划、支出范围与标准确定、审批权限与审批流程、支出核算</a:t>
            </a:r>
            <a:endParaRPr kumimoji="1" lang="en-US" altLang="zh-CN" dirty="0" smtClean="0">
              <a:latin typeface="+mn-ea"/>
              <a:ea typeface="+mn-ea"/>
              <a:cs typeface="宋体" charset="0"/>
            </a:endParaRPr>
          </a:p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endParaRPr lang="zh-CN" altLang="en-US" sz="2400" b="1" kern="0" dirty="0" smtClean="0">
              <a:solidFill>
                <a:srgbClr val="FF0000"/>
              </a:solidFill>
              <a:cs typeface="微软雅黑" charset="0"/>
            </a:endParaRPr>
          </a:p>
          <a:p>
            <a:endParaRPr lang="zh-CN" altLang="zh-CN" sz="2400" b="1" dirty="0" smtClean="0"/>
          </a:p>
          <a:p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微软雅黑" charset="0"/>
            </a:endParaRPr>
          </a:p>
          <a:p>
            <a:r>
              <a:rPr lang="en-US" altLang="zh-CN" sz="2400" b="1" kern="0" dirty="0" smtClean="0">
                <a:latin typeface="楷体_GB2312" pitchFamily="49" charset="-122"/>
                <a:ea typeface="楷体_GB2312" pitchFamily="49" charset="-122"/>
                <a:cs typeface="微软雅黑" charset="0"/>
              </a:rPr>
              <a:t>   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微软雅黑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82" y="2009031"/>
            <a:ext cx="7663270" cy="3027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4348" y="142858"/>
            <a:ext cx="3602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内控系统建设步骤</a:t>
            </a:r>
          </a:p>
        </p:txBody>
      </p:sp>
      <p:sp>
        <p:nvSpPr>
          <p:cNvPr id="5" name="Rectangle 3"/>
          <p:cNvSpPr txBox="1">
            <a:spLocks/>
          </p:cNvSpPr>
          <p:nvPr/>
        </p:nvSpPr>
        <p:spPr bwMode="auto">
          <a:xfrm>
            <a:off x="142844" y="910816"/>
            <a:ext cx="8858312" cy="3161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业务层面的建设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—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政府采购管理</a:t>
            </a:r>
            <a:endParaRPr lang="en-US" altLang="zh-CN" sz="2400" b="1" kern="0" dirty="0" smtClean="0">
              <a:solidFill>
                <a:srgbClr val="FF0000"/>
              </a:solidFill>
              <a:latin typeface="+mj-ea"/>
              <a:ea typeface="+mj-ea"/>
              <a:cs typeface="微软雅黑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75000"/>
              <a:buBlip>
                <a:blip r:embed="rId5"/>
              </a:buBlip>
              <a:defRPr/>
            </a:pPr>
            <a:r>
              <a:rPr kumimoji="1" lang="zh-CN" altLang="en-US" dirty="0" smtClean="0">
                <a:latin typeface="+mn-ea"/>
                <a:cs typeface="宋体" charset="0"/>
              </a:rPr>
              <a:t>最少覆盖功能点</a:t>
            </a:r>
            <a:r>
              <a:rPr kumimoji="1" lang="zh-CN" altLang="en-US" dirty="0" smtClean="0">
                <a:latin typeface="+mn-ea"/>
                <a:ea typeface="+mn-ea"/>
                <a:cs typeface="宋体" charset="0"/>
              </a:rPr>
              <a:t>：</a:t>
            </a:r>
            <a:r>
              <a:rPr lang="zh-CN" altLang="en-US" dirty="0" smtClean="0">
                <a:latin typeface="宋体" panose="02010600030101010101" pitchFamily="2" charset="-122"/>
                <a:ea typeface="宋体" panose="02010600030101010101" pitchFamily="2" charset="-122"/>
              </a:rPr>
              <a:t>涵盖</a:t>
            </a:r>
            <a:r>
              <a:rPr lang="zh-CN" altLang="en-US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预算与计划、需求申请与审批、过程管理、验收入库</a:t>
            </a:r>
            <a:r>
              <a:rPr lang="zh-CN" altLang="en-US" dirty="0" smtClean="0">
                <a:latin typeface="宋体" panose="02010600030101010101" pitchFamily="2" charset="-122"/>
                <a:ea typeface="宋体" panose="02010600030101010101" pitchFamily="2" charset="-122"/>
              </a:rPr>
              <a:t>四个方面</a:t>
            </a:r>
            <a:endParaRPr kumimoji="1" lang="en-US" altLang="zh-CN" dirty="0" smtClean="0">
              <a:latin typeface="+mn-ea"/>
              <a:ea typeface="+mn-ea"/>
              <a:cs typeface="宋体" charset="0"/>
            </a:endParaRPr>
          </a:p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endParaRPr lang="zh-CN" altLang="en-US" sz="2400" b="1" kern="0" dirty="0" smtClean="0">
              <a:solidFill>
                <a:srgbClr val="FF0000"/>
              </a:solidFill>
              <a:cs typeface="微软雅黑" charset="0"/>
            </a:endParaRPr>
          </a:p>
          <a:p>
            <a:endParaRPr lang="zh-CN" altLang="zh-CN" sz="2400" b="1" dirty="0" smtClean="0"/>
          </a:p>
          <a:p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微软雅黑" charset="0"/>
            </a:endParaRPr>
          </a:p>
          <a:p>
            <a:r>
              <a:rPr lang="en-US" altLang="zh-CN" sz="2400" b="1" kern="0" dirty="0" smtClean="0">
                <a:latin typeface="楷体_GB2312" pitchFamily="49" charset="-122"/>
                <a:ea typeface="楷体_GB2312" pitchFamily="49" charset="-122"/>
                <a:cs typeface="微软雅黑" charset="0"/>
              </a:rPr>
              <a:t>   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微软雅黑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36" y="2124076"/>
            <a:ext cx="7941592" cy="275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4348" y="142858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内控系统建设步骤</a:t>
            </a:r>
          </a:p>
        </p:txBody>
      </p:sp>
      <p:sp>
        <p:nvSpPr>
          <p:cNvPr id="5" name="Rectangle 3"/>
          <p:cNvSpPr txBox="1">
            <a:spLocks/>
          </p:cNvSpPr>
          <p:nvPr/>
        </p:nvSpPr>
        <p:spPr bwMode="auto">
          <a:xfrm>
            <a:off x="142844" y="696502"/>
            <a:ext cx="8858312" cy="3161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业务层面的建设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—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资产管理</a:t>
            </a:r>
            <a:endParaRPr lang="en-US" altLang="zh-CN" sz="2400" b="1" kern="0" dirty="0" smtClean="0">
              <a:solidFill>
                <a:srgbClr val="FF0000"/>
              </a:solidFill>
              <a:latin typeface="+mj-ea"/>
              <a:ea typeface="+mj-ea"/>
              <a:cs typeface="微软雅黑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75000"/>
              <a:buBlip>
                <a:blip r:embed="rId5"/>
              </a:buBlip>
              <a:defRPr/>
            </a:pPr>
            <a:r>
              <a:rPr kumimoji="1" lang="zh-CN" altLang="en-US" dirty="0" smtClean="0">
                <a:latin typeface="+mn-ea"/>
                <a:cs typeface="宋体" charset="0"/>
              </a:rPr>
              <a:t>最少覆盖功能点</a:t>
            </a:r>
            <a:r>
              <a:rPr kumimoji="1" lang="zh-CN" altLang="en-US" dirty="0" smtClean="0">
                <a:latin typeface="+mn-ea"/>
                <a:ea typeface="+mn-ea"/>
                <a:cs typeface="宋体" charset="0"/>
              </a:rPr>
              <a:t>：</a:t>
            </a:r>
            <a:r>
              <a:rPr lang="zh-CN" altLang="en-US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涵盖资产购置、资产保管、资产使用、资产核算与处置四个方面</a:t>
            </a:r>
            <a:endParaRPr kumimoji="1" lang="en-US" altLang="zh-CN" dirty="0" smtClean="0">
              <a:latin typeface="+mn-ea"/>
              <a:ea typeface="+mn-ea"/>
              <a:cs typeface="宋体" charset="0"/>
            </a:endParaRPr>
          </a:p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endParaRPr lang="zh-CN" altLang="en-US" sz="2400" b="1" kern="0" dirty="0" smtClean="0">
              <a:solidFill>
                <a:srgbClr val="FF0000"/>
              </a:solidFill>
              <a:cs typeface="微软雅黑" charset="0"/>
            </a:endParaRPr>
          </a:p>
          <a:p>
            <a:endParaRPr lang="zh-CN" altLang="zh-CN" sz="2400" b="1" dirty="0" smtClean="0"/>
          </a:p>
          <a:p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微软雅黑" charset="0"/>
            </a:endParaRPr>
          </a:p>
          <a:p>
            <a:r>
              <a:rPr lang="en-US" altLang="zh-CN" sz="2400" b="1" kern="0" dirty="0" smtClean="0">
                <a:latin typeface="楷体_GB2312" pitchFamily="49" charset="-122"/>
                <a:ea typeface="楷体_GB2312" pitchFamily="49" charset="-122"/>
                <a:cs typeface="微软雅黑" charset="0"/>
              </a:rPr>
              <a:t>   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微软雅黑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596" y="2285998"/>
            <a:ext cx="8286808" cy="27860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4348" y="142858"/>
            <a:ext cx="37455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内控系统建设步骤</a:t>
            </a:r>
          </a:p>
        </p:txBody>
      </p:sp>
      <p:sp>
        <p:nvSpPr>
          <p:cNvPr id="5" name="Rectangle 3"/>
          <p:cNvSpPr txBox="1">
            <a:spLocks/>
          </p:cNvSpPr>
          <p:nvPr/>
        </p:nvSpPr>
        <p:spPr bwMode="auto">
          <a:xfrm>
            <a:off x="142844" y="857238"/>
            <a:ext cx="8858312" cy="3161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业务层面的建设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—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建设项目管理</a:t>
            </a:r>
            <a:endParaRPr lang="en-US" altLang="zh-CN" sz="2400" b="1" kern="0" dirty="0" smtClean="0">
              <a:solidFill>
                <a:srgbClr val="FF0000"/>
              </a:solidFill>
              <a:latin typeface="+mj-ea"/>
              <a:ea typeface="+mj-ea"/>
              <a:cs typeface="微软雅黑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75000"/>
              <a:buBlip>
                <a:blip r:embed="rId5"/>
              </a:buBlip>
              <a:defRPr/>
            </a:pPr>
            <a:r>
              <a:rPr kumimoji="1" lang="zh-CN" altLang="en-US" dirty="0" smtClean="0">
                <a:latin typeface="+mn-ea"/>
                <a:cs typeface="宋体" charset="0"/>
              </a:rPr>
              <a:t>最少覆盖功能点</a:t>
            </a:r>
            <a:r>
              <a:rPr kumimoji="1" lang="zh-CN" altLang="en-US" dirty="0" smtClean="0">
                <a:latin typeface="+mn-ea"/>
                <a:ea typeface="+mn-ea"/>
                <a:cs typeface="宋体" charset="0"/>
              </a:rPr>
              <a:t>：</a:t>
            </a:r>
            <a:r>
              <a:rPr lang="zh-CN" altLang="en-US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涵盖项目立项与审核、概算预算、招标投标、工程变更、资金控制、验收与决算等方面</a:t>
            </a:r>
            <a:endParaRPr kumimoji="1" lang="en-US" altLang="zh-CN" dirty="0" smtClean="0">
              <a:latin typeface="+mn-ea"/>
              <a:ea typeface="+mn-ea"/>
              <a:cs typeface="宋体" charset="0"/>
            </a:endParaRPr>
          </a:p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endParaRPr lang="zh-CN" altLang="en-US" sz="2400" b="1" kern="0" dirty="0" smtClean="0">
              <a:solidFill>
                <a:srgbClr val="FF0000"/>
              </a:solidFill>
              <a:cs typeface="微软雅黑" charset="0"/>
            </a:endParaRPr>
          </a:p>
          <a:p>
            <a:endParaRPr lang="zh-CN" altLang="zh-CN" sz="2400" b="1" dirty="0" smtClean="0"/>
          </a:p>
          <a:p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微软雅黑" charset="0"/>
            </a:endParaRPr>
          </a:p>
          <a:p>
            <a:r>
              <a:rPr lang="en-US" altLang="zh-CN" sz="2400" b="1" kern="0" dirty="0" smtClean="0">
                <a:latin typeface="楷体_GB2312" pitchFamily="49" charset="-122"/>
                <a:ea typeface="楷体_GB2312" pitchFamily="49" charset="-122"/>
                <a:cs typeface="微软雅黑" charset="0"/>
              </a:rPr>
              <a:t>   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微软雅黑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2026111"/>
            <a:ext cx="8450294" cy="3063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2910" y="142858"/>
            <a:ext cx="37455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内控系统建设步骤</a:t>
            </a:r>
          </a:p>
        </p:txBody>
      </p:sp>
      <p:sp>
        <p:nvSpPr>
          <p:cNvPr id="5" name="Rectangle 3"/>
          <p:cNvSpPr txBox="1">
            <a:spLocks/>
          </p:cNvSpPr>
          <p:nvPr/>
        </p:nvSpPr>
        <p:spPr bwMode="auto">
          <a:xfrm>
            <a:off x="142844" y="803659"/>
            <a:ext cx="8858312" cy="3161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业务层面的建设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—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合同管理</a:t>
            </a:r>
            <a:endParaRPr lang="en-US" altLang="zh-CN" sz="2400" b="1" kern="0" dirty="0" smtClean="0">
              <a:solidFill>
                <a:srgbClr val="FF0000"/>
              </a:solidFill>
              <a:latin typeface="+mj-ea"/>
              <a:ea typeface="+mj-ea"/>
              <a:cs typeface="微软雅黑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75000"/>
              <a:buBlip>
                <a:blip r:embed="rId5"/>
              </a:buBlip>
              <a:defRPr/>
            </a:pPr>
            <a:r>
              <a:rPr kumimoji="1" lang="zh-CN" altLang="en-US" dirty="0" smtClean="0">
                <a:latin typeface="+mn-ea"/>
                <a:cs typeface="宋体" charset="0"/>
              </a:rPr>
              <a:t>最少覆盖功能点</a:t>
            </a:r>
            <a:r>
              <a:rPr kumimoji="1" lang="zh-CN" altLang="en-US" dirty="0" smtClean="0">
                <a:latin typeface="+mn-ea"/>
                <a:ea typeface="+mn-ea"/>
                <a:cs typeface="宋体" charset="0"/>
              </a:rPr>
              <a:t>：</a:t>
            </a:r>
            <a:r>
              <a:rPr lang="zh-CN" altLang="en-US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涵盖合同订立、合同履行、合同归档、合同纠纷处理四个方面</a:t>
            </a:r>
            <a:endParaRPr kumimoji="1" lang="en-US" altLang="zh-CN" dirty="0" smtClean="0">
              <a:latin typeface="+mn-ea"/>
              <a:ea typeface="+mn-ea"/>
              <a:cs typeface="宋体" charset="0"/>
            </a:endParaRPr>
          </a:p>
          <a:p>
            <a:pPr marL="342900" lvl="1" indent="-342900" eaLnBrk="0" hangingPunct="0">
              <a:lnSpc>
                <a:spcPct val="150000"/>
              </a:lnSpc>
              <a:spcBef>
                <a:spcPct val="20000"/>
              </a:spcBef>
              <a:buClr>
                <a:srgbClr val="FFFFFF"/>
              </a:buClr>
              <a:buSzPct val="90000"/>
              <a:buBlip>
                <a:blip r:embed="rId4"/>
              </a:buBlip>
              <a:defRPr/>
            </a:pPr>
            <a:endParaRPr lang="zh-CN" altLang="en-US" sz="2400" b="1" kern="0" dirty="0" smtClean="0">
              <a:solidFill>
                <a:srgbClr val="FF0000"/>
              </a:solidFill>
              <a:cs typeface="微软雅黑" charset="0"/>
            </a:endParaRPr>
          </a:p>
          <a:p>
            <a:endParaRPr lang="zh-CN" altLang="zh-CN" sz="2400" b="1" dirty="0" smtClean="0"/>
          </a:p>
          <a:p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微软雅黑" charset="0"/>
            </a:endParaRPr>
          </a:p>
          <a:p>
            <a:r>
              <a:rPr lang="en-US" altLang="zh-CN" sz="2400" b="1" kern="0" dirty="0" smtClean="0">
                <a:latin typeface="楷体_GB2312" pitchFamily="49" charset="-122"/>
                <a:ea typeface="楷体_GB2312" pitchFamily="49" charset="-122"/>
                <a:cs typeface="微软雅黑" charset="0"/>
              </a:rPr>
              <a:t>   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微软雅黑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12" y="2020539"/>
            <a:ext cx="8419368" cy="2962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500034" y="2465862"/>
            <a:ext cx="813690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关于开展行政事业单位内部控制基础性评价工作的通知</a:t>
            </a:r>
            <a:endParaRPr lang="en-US" altLang="zh-CN" sz="200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                                               </a:t>
            </a:r>
            <a:r>
              <a:rPr lang="zh-CN" altLang="en-US" sz="1600" dirty="0" smtClean="0">
                <a:solidFill>
                  <a:srgbClr val="FF0000"/>
                </a:solidFill>
              </a:rPr>
              <a:t>财会</a:t>
            </a:r>
            <a:r>
              <a:rPr lang="en-US" sz="1600" dirty="0" smtClean="0"/>
              <a:t>[2016]11</a:t>
            </a:r>
            <a:r>
              <a:rPr lang="zh-CN" altLang="en-US" sz="1600" dirty="0" smtClean="0"/>
              <a:t>号</a:t>
            </a:r>
            <a:endParaRPr lang="en-US" altLang="zh-CN" sz="1600" dirty="0" smtClean="0"/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1600" dirty="0" smtClean="0">
                <a:solidFill>
                  <a:srgbClr val="FF0000"/>
                </a:solidFill>
              </a:rPr>
              <a:t>工作目标：</a:t>
            </a:r>
            <a:r>
              <a:rPr lang="zh-CN" altLang="en-US" sz="1600" dirty="0" smtClean="0"/>
              <a:t>摸底，以评促建</a:t>
            </a:r>
            <a:endParaRPr lang="en-US" altLang="zh-CN" sz="1600" dirty="0" smtClean="0"/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1600" dirty="0" smtClean="0">
                <a:solidFill>
                  <a:srgbClr val="FF0000"/>
                </a:solidFill>
              </a:rPr>
              <a:t>基本原则：</a:t>
            </a:r>
            <a:r>
              <a:rPr lang="zh-CN" altLang="en-US" sz="1600" dirty="0" smtClean="0"/>
              <a:t>全面性，重要性，问题导向，适应性</a:t>
            </a:r>
            <a:endParaRPr lang="en-US" altLang="zh-CN" sz="1600" dirty="0" smtClean="0"/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1600" dirty="0" smtClean="0">
                <a:solidFill>
                  <a:srgbClr val="FF0000"/>
                </a:solidFill>
              </a:rPr>
              <a:t>工作安排：</a:t>
            </a:r>
            <a:r>
              <a:rPr lang="zh-CN" altLang="en-US" sz="1600" dirty="0" smtClean="0"/>
              <a:t>评价报告及其使用：看评比，找差距，确重点，确保在</a:t>
            </a:r>
            <a:r>
              <a:rPr lang="en-US" altLang="zh-CN" sz="1600" dirty="0" smtClean="0"/>
              <a:t>2016</a:t>
            </a:r>
            <a:r>
              <a:rPr lang="zh-CN" altLang="en-US" sz="1600" dirty="0" smtClean="0"/>
              <a:t>年底前顺利完成内部控制建立与实施工作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571472" y="1071552"/>
            <a:ext cx="8136904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内部控制基础性评价</a:t>
            </a:r>
            <a:endParaRPr lang="en-US" altLang="zh-CN" sz="200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dirty="0" smtClean="0">
                <a:solidFill>
                  <a:srgbClr val="FF0000"/>
                </a:solidFill>
              </a:rPr>
              <a:t>指标设计科学，指导作用重要，内控建设的参照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214296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kern="0" dirty="0" smtClean="0">
                <a:solidFill>
                  <a:srgbClr val="FF0000"/>
                </a:solidFill>
                <a:latin typeface="+mj-ea"/>
                <a:ea typeface="+mj-ea"/>
                <a:cs typeface="微软雅黑" charset="0"/>
              </a:rPr>
              <a:t>建设内控信息系统的指标</a:t>
            </a:r>
            <a:endParaRPr lang="zh-CN" altLang="en-US" sz="2400" b="1" kern="0" dirty="0">
              <a:solidFill>
                <a:srgbClr val="FF0000"/>
              </a:solidFill>
              <a:latin typeface="+mj-ea"/>
              <a:ea typeface="+mj-ea"/>
              <a:cs typeface="微软雅黑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2910" y="142858"/>
            <a:ext cx="3959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内控信息化控制方法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9" y="1720467"/>
            <a:ext cx="9024937" cy="2922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8">
            <a:hlinkClick r:id="rId5" action="ppaction://hlinkfile"/>
          </p:cNvPr>
          <p:cNvSpPr>
            <a:spLocks noChangeArrowheads="1"/>
          </p:cNvSpPr>
          <p:nvPr/>
        </p:nvSpPr>
        <p:spPr bwMode="auto">
          <a:xfrm>
            <a:off x="2962215" y="1296807"/>
            <a:ext cx="3570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某单位重点</a:t>
            </a:r>
            <a:r>
              <a:rPr lang="zh-CN" altLang="en-US" sz="2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经费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控制程序</a:t>
            </a:r>
            <a:endParaRPr lang="zh-CN" altLang="en-US" sz="2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160718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内控信息化控制方法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387902" y="3076012"/>
            <a:ext cx="6572296" cy="160736"/>
          </a:xfrm>
          <a:prstGeom prst="roundRect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2387902" y="3806473"/>
            <a:ext cx="6572296" cy="160736"/>
          </a:xfrm>
          <a:prstGeom prst="roundRect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2387902" y="2337343"/>
            <a:ext cx="6572296" cy="160736"/>
          </a:xfrm>
          <a:prstGeom prst="roundRect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547665" y="1297888"/>
            <a:ext cx="7453461" cy="717984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AutoShape 16"/>
          <p:cNvSpPr>
            <a:spLocks noChangeArrowheads="1"/>
          </p:cNvSpPr>
          <p:nvPr/>
        </p:nvSpPr>
        <p:spPr bwMode="auto">
          <a:xfrm>
            <a:off x="1643063" y="1662256"/>
            <a:ext cx="933450" cy="245269"/>
          </a:xfrm>
          <a:prstGeom prst="roundRect">
            <a:avLst/>
          </a:prstGeom>
          <a:solidFill>
            <a:srgbClr val="C00000"/>
          </a:solidFill>
          <a:ln w="9525">
            <a:solidFill>
              <a:srgbClr val="002060"/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预算控制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214282" y="2015872"/>
            <a:ext cx="1188728" cy="2894282"/>
          </a:xfrm>
          <a:prstGeom prst="round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endParaRPr lang="zh-CN" altLang="en-US" dirty="0">
              <a:solidFill>
                <a:srgbClr val="FF0000"/>
              </a:solidFill>
              <a:latin typeface="宋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9513" y="1367037"/>
            <a:ext cx="1212155" cy="3693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支出事项</a:t>
            </a:r>
          </a:p>
        </p:txBody>
      </p:sp>
      <p:sp>
        <p:nvSpPr>
          <p:cNvPr id="12" name="矩形 9"/>
          <p:cNvSpPr>
            <a:spLocks noChangeArrowheads="1"/>
          </p:cNvSpPr>
          <p:nvPr/>
        </p:nvSpPr>
        <p:spPr bwMode="auto">
          <a:xfrm>
            <a:off x="274639" y="2220233"/>
            <a:ext cx="1057275" cy="523220"/>
          </a:xfrm>
          <a:prstGeom prst="rect">
            <a:avLst/>
          </a:prstGeom>
          <a:solidFill>
            <a:schemeClr val="bg1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办公设备购置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2714626" y="2065893"/>
            <a:ext cx="1000125" cy="642938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9525" algn="ctr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行政部门</a:t>
            </a: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归口管理</a:t>
            </a:r>
          </a:p>
        </p:txBody>
      </p:sp>
      <p:sp>
        <p:nvSpPr>
          <p:cNvPr id="14" name="AutoShape 10"/>
          <p:cNvSpPr>
            <a:spLocks noChangeArrowheads="1"/>
          </p:cNvSpPr>
          <p:nvPr/>
        </p:nvSpPr>
        <p:spPr bwMode="auto">
          <a:xfrm>
            <a:off x="5378450" y="1662256"/>
            <a:ext cx="935038" cy="245269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solidFill>
              <a:srgbClr val="002060"/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标准控制</a:t>
            </a: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6591300" y="1662256"/>
            <a:ext cx="933450" cy="245269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solidFill>
              <a:srgbClr val="002060"/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程序控制</a:t>
            </a:r>
          </a:p>
        </p:txBody>
      </p:sp>
      <p:sp>
        <p:nvSpPr>
          <p:cNvPr id="16" name="AutoShape 12"/>
          <p:cNvSpPr>
            <a:spLocks noChangeArrowheads="1"/>
          </p:cNvSpPr>
          <p:nvPr/>
        </p:nvSpPr>
        <p:spPr bwMode="auto">
          <a:xfrm>
            <a:off x="7829550" y="1662256"/>
            <a:ext cx="933450" cy="245269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solidFill>
              <a:srgbClr val="002060"/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单据控制</a:t>
            </a:r>
          </a:p>
        </p:txBody>
      </p:sp>
      <p:sp>
        <p:nvSpPr>
          <p:cNvPr id="17" name="AutoShape 6"/>
          <p:cNvSpPr>
            <a:spLocks noChangeArrowheads="1"/>
          </p:cNvSpPr>
          <p:nvPr/>
        </p:nvSpPr>
        <p:spPr bwMode="auto">
          <a:xfrm>
            <a:off x="2779713" y="1662256"/>
            <a:ext cx="933450" cy="245269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solidFill>
              <a:srgbClr val="002060"/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归口控制</a:t>
            </a:r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auto">
          <a:xfrm>
            <a:off x="4102100" y="1662256"/>
            <a:ext cx="933450" cy="245269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solidFill>
              <a:srgbClr val="002060"/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审批控制</a:t>
            </a:r>
          </a:p>
        </p:txBody>
      </p:sp>
      <p:sp>
        <p:nvSpPr>
          <p:cNvPr id="19" name="矩形 16"/>
          <p:cNvSpPr>
            <a:spLocks noChangeArrowheads="1"/>
          </p:cNvSpPr>
          <p:nvPr/>
        </p:nvSpPr>
        <p:spPr bwMode="auto">
          <a:xfrm>
            <a:off x="4357687" y="1319351"/>
            <a:ext cx="1463675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管控方式</a:t>
            </a:r>
          </a:p>
        </p:txBody>
      </p:sp>
      <p:sp>
        <p:nvSpPr>
          <p:cNvPr id="20" name="矩形 17"/>
          <p:cNvSpPr>
            <a:spLocks noChangeArrowheads="1"/>
          </p:cNvSpPr>
          <p:nvPr/>
        </p:nvSpPr>
        <p:spPr bwMode="auto">
          <a:xfrm>
            <a:off x="274639" y="3087442"/>
            <a:ext cx="1057275" cy="307777"/>
          </a:xfrm>
          <a:prstGeom prst="rect">
            <a:avLst/>
          </a:prstGeom>
          <a:solidFill>
            <a:schemeClr val="bg1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差旅费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18"/>
          <p:cNvSpPr>
            <a:spLocks noChangeArrowheads="1"/>
          </p:cNvSpPr>
          <p:nvPr/>
        </p:nvSpPr>
        <p:spPr bwMode="auto">
          <a:xfrm>
            <a:off x="274639" y="3667283"/>
            <a:ext cx="1057275" cy="523220"/>
          </a:xfrm>
          <a:prstGeom prst="rect">
            <a:avLst/>
          </a:prstGeom>
          <a:solidFill>
            <a:schemeClr val="bg1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软件系统开发费</a:t>
            </a:r>
          </a:p>
        </p:txBody>
      </p:sp>
      <p:sp>
        <p:nvSpPr>
          <p:cNvPr id="22" name="矩形 19"/>
          <p:cNvSpPr>
            <a:spLocks noChangeArrowheads="1"/>
          </p:cNvSpPr>
          <p:nvPr/>
        </p:nvSpPr>
        <p:spPr bwMode="auto">
          <a:xfrm>
            <a:off x="274639" y="4417235"/>
            <a:ext cx="1057275" cy="523220"/>
          </a:xfrm>
          <a:prstGeom prst="rect">
            <a:avLst/>
          </a:prstGeom>
          <a:solidFill>
            <a:schemeClr val="bg1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第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N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种支出事项</a:t>
            </a:r>
          </a:p>
        </p:txBody>
      </p:sp>
      <p:sp>
        <p:nvSpPr>
          <p:cNvPr id="23" name="TextBox 20"/>
          <p:cNvSpPr txBox="1">
            <a:spLocks noChangeArrowheads="1"/>
          </p:cNvSpPr>
          <p:nvPr/>
        </p:nvSpPr>
        <p:spPr bwMode="auto">
          <a:xfrm>
            <a:off x="428993" y="4095911"/>
            <a:ext cx="615553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2800" dirty="0">
                <a:latin typeface="宋体" pitchFamily="2" charset="-122"/>
              </a:rPr>
              <a:t>…</a:t>
            </a:r>
          </a:p>
        </p:txBody>
      </p:sp>
      <p:sp>
        <p:nvSpPr>
          <p:cNvPr id="24" name="AutoShape 4"/>
          <p:cNvSpPr>
            <a:spLocks noChangeArrowheads="1"/>
          </p:cNvSpPr>
          <p:nvPr/>
        </p:nvSpPr>
        <p:spPr bwMode="auto">
          <a:xfrm>
            <a:off x="4000501" y="2065893"/>
            <a:ext cx="1000125" cy="642938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9525" algn="ctr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分额度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审批</a:t>
            </a:r>
          </a:p>
        </p:txBody>
      </p:sp>
      <p:sp>
        <p:nvSpPr>
          <p:cNvPr id="25" name="AutoShape 4"/>
          <p:cNvSpPr>
            <a:spLocks noChangeArrowheads="1"/>
          </p:cNvSpPr>
          <p:nvPr/>
        </p:nvSpPr>
        <p:spPr bwMode="auto">
          <a:xfrm>
            <a:off x="5291139" y="2065893"/>
            <a:ext cx="1000125" cy="642938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9525" algn="ctr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办公设备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购置标准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配置标准</a:t>
            </a:r>
          </a:p>
        </p:txBody>
      </p:sp>
      <p:sp>
        <p:nvSpPr>
          <p:cNvPr id="26" name="AutoShape 4"/>
          <p:cNvSpPr>
            <a:spLocks noChangeArrowheads="1"/>
          </p:cNvSpPr>
          <p:nvPr/>
        </p:nvSpPr>
        <p:spPr bwMode="auto">
          <a:xfrm>
            <a:off x="6530976" y="2065893"/>
            <a:ext cx="1000125" cy="642938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9525" algn="ctr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政府采购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合同管理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验收</a:t>
            </a:r>
          </a:p>
        </p:txBody>
      </p:sp>
      <p:sp>
        <p:nvSpPr>
          <p:cNvPr id="27" name="AutoShape 4"/>
          <p:cNvSpPr>
            <a:spLocks noChangeArrowheads="1"/>
          </p:cNvSpPr>
          <p:nvPr/>
        </p:nvSpPr>
        <p:spPr bwMode="auto">
          <a:xfrm>
            <a:off x="7786689" y="2065893"/>
            <a:ext cx="1000125" cy="642938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9525" algn="ctr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办公设备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购置情况表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采购清单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入库单</a:t>
            </a:r>
          </a:p>
        </p:txBody>
      </p:sp>
      <p:sp>
        <p:nvSpPr>
          <p:cNvPr id="28" name="矩形 27"/>
          <p:cNvSpPr/>
          <p:nvPr/>
        </p:nvSpPr>
        <p:spPr>
          <a:xfrm>
            <a:off x="1928814" y="2069451"/>
            <a:ext cx="428625" cy="285856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9" name="左箭头 28"/>
          <p:cNvSpPr/>
          <p:nvPr/>
        </p:nvSpPr>
        <p:spPr>
          <a:xfrm>
            <a:off x="1357313" y="2337343"/>
            <a:ext cx="571500" cy="160735"/>
          </a:xfrm>
          <a:prstGeom prst="leftArrow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0" name="左箭头 29"/>
          <p:cNvSpPr/>
          <p:nvPr/>
        </p:nvSpPr>
        <p:spPr>
          <a:xfrm>
            <a:off x="1357313" y="3087442"/>
            <a:ext cx="571500" cy="160735"/>
          </a:xfrm>
          <a:prstGeom prst="leftArrow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1" name="左箭头 30"/>
          <p:cNvSpPr/>
          <p:nvPr/>
        </p:nvSpPr>
        <p:spPr>
          <a:xfrm>
            <a:off x="1357313" y="3783963"/>
            <a:ext cx="571500" cy="160735"/>
          </a:xfrm>
          <a:prstGeom prst="leftArrow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2" name="左箭头 31"/>
          <p:cNvSpPr/>
          <p:nvPr/>
        </p:nvSpPr>
        <p:spPr>
          <a:xfrm>
            <a:off x="1357313" y="4561301"/>
            <a:ext cx="571500" cy="160734"/>
          </a:xfrm>
          <a:prstGeom prst="leftArrow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3" name="TextBox 31"/>
          <p:cNvSpPr txBox="1">
            <a:spLocks noChangeArrowheads="1"/>
          </p:cNvSpPr>
          <p:nvPr/>
        </p:nvSpPr>
        <p:spPr bwMode="auto">
          <a:xfrm>
            <a:off x="1907704" y="2201618"/>
            <a:ext cx="4320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额度控制</a:t>
            </a:r>
          </a:p>
        </p:txBody>
      </p:sp>
      <p:sp>
        <p:nvSpPr>
          <p:cNvPr id="34" name="AutoShape 4"/>
          <p:cNvSpPr>
            <a:spLocks noChangeArrowheads="1"/>
          </p:cNvSpPr>
          <p:nvPr/>
        </p:nvSpPr>
        <p:spPr bwMode="auto">
          <a:xfrm>
            <a:off x="2714626" y="2815987"/>
            <a:ext cx="1000125" cy="642938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9525" algn="ctr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综合部门</a:t>
            </a: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归口管理</a:t>
            </a:r>
          </a:p>
        </p:txBody>
      </p:sp>
      <p:sp>
        <p:nvSpPr>
          <p:cNvPr id="35" name="AutoShape 4"/>
          <p:cNvSpPr>
            <a:spLocks noChangeArrowheads="1"/>
          </p:cNvSpPr>
          <p:nvPr/>
        </p:nvSpPr>
        <p:spPr bwMode="auto">
          <a:xfrm>
            <a:off x="2714626" y="3566080"/>
            <a:ext cx="1000125" cy="642938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9525" algn="ctr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信息部门</a:t>
            </a: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归口审核</a:t>
            </a:r>
          </a:p>
        </p:txBody>
      </p:sp>
      <p:sp>
        <p:nvSpPr>
          <p:cNvPr id="36" name="AutoShape 4"/>
          <p:cNvSpPr>
            <a:spLocks noChangeArrowheads="1"/>
          </p:cNvSpPr>
          <p:nvPr/>
        </p:nvSpPr>
        <p:spPr bwMode="auto">
          <a:xfrm>
            <a:off x="4000501" y="2819559"/>
            <a:ext cx="1000125" cy="642938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9525" algn="ctr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分额度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审批</a:t>
            </a:r>
          </a:p>
        </p:txBody>
      </p:sp>
      <p:sp>
        <p:nvSpPr>
          <p:cNvPr id="37" name="AutoShape 4"/>
          <p:cNvSpPr>
            <a:spLocks noChangeArrowheads="1"/>
          </p:cNvSpPr>
          <p:nvPr/>
        </p:nvSpPr>
        <p:spPr bwMode="auto">
          <a:xfrm>
            <a:off x="5291139" y="2819559"/>
            <a:ext cx="1000125" cy="642938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9525" algn="ctr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差旅费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标准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AutoShape 4"/>
          <p:cNvSpPr>
            <a:spLocks noChangeArrowheads="1"/>
          </p:cNvSpPr>
          <p:nvPr/>
        </p:nvSpPr>
        <p:spPr bwMode="auto">
          <a:xfrm>
            <a:off x="6530976" y="2819559"/>
            <a:ext cx="1000125" cy="642938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9525" algn="ctr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内部报销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流程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AutoShape 4"/>
          <p:cNvSpPr>
            <a:spLocks noChangeArrowheads="1"/>
          </p:cNvSpPr>
          <p:nvPr/>
        </p:nvSpPr>
        <p:spPr bwMode="auto">
          <a:xfrm>
            <a:off x="7786689" y="2819559"/>
            <a:ext cx="1000125" cy="642938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9525" algn="ctr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差旅费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报销单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AutoShape 4"/>
          <p:cNvSpPr>
            <a:spLocks noChangeArrowheads="1"/>
          </p:cNvSpPr>
          <p:nvPr/>
        </p:nvSpPr>
        <p:spPr bwMode="auto">
          <a:xfrm>
            <a:off x="4000501" y="3569653"/>
            <a:ext cx="1000125" cy="642938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9525" algn="ctr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分额度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审批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逐项审批</a:t>
            </a:r>
          </a:p>
        </p:txBody>
      </p:sp>
      <p:sp>
        <p:nvSpPr>
          <p:cNvPr id="41" name="AutoShape 4"/>
          <p:cNvSpPr>
            <a:spLocks noChangeArrowheads="1"/>
          </p:cNvSpPr>
          <p:nvPr/>
        </p:nvSpPr>
        <p:spPr bwMode="auto">
          <a:xfrm>
            <a:off x="5291139" y="3569653"/>
            <a:ext cx="1000125" cy="642938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9525" cmpd="dbl" algn="ctr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无</a:t>
            </a:r>
          </a:p>
        </p:txBody>
      </p:sp>
      <p:sp>
        <p:nvSpPr>
          <p:cNvPr id="42" name="AutoShape 4"/>
          <p:cNvSpPr>
            <a:spLocks noChangeArrowheads="1"/>
          </p:cNvSpPr>
          <p:nvPr/>
        </p:nvSpPr>
        <p:spPr bwMode="auto">
          <a:xfrm>
            <a:off x="6530976" y="3569653"/>
            <a:ext cx="1000125" cy="642938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9525" algn="ctr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立项评审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政府采购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合同管理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项目验收</a:t>
            </a:r>
          </a:p>
        </p:txBody>
      </p:sp>
      <p:sp>
        <p:nvSpPr>
          <p:cNvPr id="43" name="AutoShape 4"/>
          <p:cNvSpPr>
            <a:spLocks noChangeArrowheads="1"/>
          </p:cNvSpPr>
          <p:nvPr/>
        </p:nvSpPr>
        <p:spPr bwMode="auto">
          <a:xfrm>
            <a:off x="7786689" y="3569653"/>
            <a:ext cx="1000125" cy="642938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9525" algn="ctr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系统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需求文档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说明书</a:t>
            </a:r>
          </a:p>
        </p:txBody>
      </p:sp>
      <p:sp>
        <p:nvSpPr>
          <p:cNvPr id="44" name="Line 22"/>
          <p:cNvSpPr>
            <a:spLocks noChangeShapeType="1"/>
          </p:cNvSpPr>
          <p:nvPr/>
        </p:nvSpPr>
        <p:spPr bwMode="auto">
          <a:xfrm>
            <a:off x="2357438" y="4928013"/>
            <a:ext cx="6659562" cy="0"/>
          </a:xfrm>
          <a:prstGeom prst="line">
            <a:avLst/>
          </a:prstGeom>
          <a:ln w="19050">
            <a:solidFill>
              <a:schemeClr val="tx1"/>
            </a:solidFill>
            <a:headEnd/>
            <a:tailE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lIns="90000" tIns="46800" rIns="90000" bIns="46800"/>
          <a:lstStyle/>
          <a:p>
            <a:pPr>
              <a:defRPr/>
            </a:pPr>
            <a:endParaRPr lang="zh-CN" altLang="en-US"/>
          </a:p>
        </p:txBody>
      </p:sp>
      <p:cxnSp>
        <p:nvCxnSpPr>
          <p:cNvPr id="45" name="直接连接符 44"/>
          <p:cNvCxnSpPr/>
          <p:nvPr/>
        </p:nvCxnSpPr>
        <p:spPr>
          <a:xfrm rot="5400000">
            <a:off x="2078694" y="3150278"/>
            <a:ext cx="3556272" cy="1581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rot="5400000">
            <a:off x="3365962" y="3150469"/>
            <a:ext cx="3555083" cy="4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rot="5400000">
            <a:off x="4677839" y="3176462"/>
            <a:ext cx="3501503" cy="1599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rot="5400000">
            <a:off x="5892279" y="3176457"/>
            <a:ext cx="3501505" cy="1609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79"/>
          <p:cNvGrpSpPr>
            <a:grpSpLocks/>
          </p:cNvGrpSpPr>
          <p:nvPr/>
        </p:nvGrpSpPr>
        <p:grpSpPr bwMode="auto">
          <a:xfrm>
            <a:off x="2387601" y="4392232"/>
            <a:ext cx="6588125" cy="490538"/>
            <a:chOff x="2387902" y="4786322"/>
            <a:chExt cx="6587535" cy="857256"/>
          </a:xfrm>
        </p:grpSpPr>
        <p:sp>
          <p:nvSpPr>
            <p:cNvPr id="50" name="圆角矩形 49"/>
            <p:cNvSpPr/>
            <p:nvPr/>
          </p:nvSpPr>
          <p:spPr>
            <a:xfrm>
              <a:off x="2387902" y="5143512"/>
              <a:ext cx="6572296" cy="21431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1" name="AutoShape 4"/>
            <p:cNvSpPr>
              <a:spLocks noChangeArrowheads="1"/>
            </p:cNvSpPr>
            <p:nvPr/>
          </p:nvSpPr>
          <p:spPr bwMode="auto">
            <a:xfrm>
              <a:off x="2714612" y="4786322"/>
              <a:ext cx="1000132" cy="857256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 w="9525" algn="ctr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800"/>
                <a:t>…</a:t>
              </a:r>
            </a:p>
          </p:txBody>
        </p:sp>
        <p:sp>
          <p:nvSpPr>
            <p:cNvPr id="52" name="AutoShape 4"/>
            <p:cNvSpPr>
              <a:spLocks noChangeArrowheads="1"/>
            </p:cNvSpPr>
            <p:nvPr/>
          </p:nvSpPr>
          <p:spPr bwMode="auto">
            <a:xfrm>
              <a:off x="4000496" y="4786322"/>
              <a:ext cx="1000132" cy="857256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 w="9525" algn="ctr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800"/>
                <a:t>…</a:t>
              </a:r>
            </a:p>
          </p:txBody>
        </p:sp>
        <p:sp>
          <p:nvSpPr>
            <p:cNvPr id="53" name="AutoShape 4"/>
            <p:cNvSpPr>
              <a:spLocks noChangeArrowheads="1"/>
            </p:cNvSpPr>
            <p:nvPr/>
          </p:nvSpPr>
          <p:spPr bwMode="auto">
            <a:xfrm>
              <a:off x="5291142" y="4786322"/>
              <a:ext cx="1000132" cy="857256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 w="9525" algn="ctr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800"/>
                <a:t>…</a:t>
              </a:r>
            </a:p>
          </p:txBody>
        </p:sp>
        <p:sp>
          <p:nvSpPr>
            <p:cNvPr id="54" name="AutoShape 4"/>
            <p:cNvSpPr>
              <a:spLocks noChangeArrowheads="1"/>
            </p:cNvSpPr>
            <p:nvPr/>
          </p:nvSpPr>
          <p:spPr bwMode="auto">
            <a:xfrm>
              <a:off x="6531306" y="4786322"/>
              <a:ext cx="1000132" cy="857256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 w="9525" algn="ctr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800"/>
                <a:t>…</a:t>
              </a:r>
            </a:p>
          </p:txBody>
        </p:sp>
        <p:sp>
          <p:nvSpPr>
            <p:cNvPr id="55" name="AutoShape 4"/>
            <p:cNvSpPr>
              <a:spLocks noChangeArrowheads="1"/>
            </p:cNvSpPr>
            <p:nvPr/>
          </p:nvSpPr>
          <p:spPr bwMode="auto">
            <a:xfrm>
              <a:off x="7786710" y="4786322"/>
              <a:ext cx="1000132" cy="857256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 w="9525" algn="ctr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800"/>
                <a:t>…</a:t>
              </a:r>
            </a:p>
          </p:txBody>
        </p:sp>
        <p:sp>
          <p:nvSpPr>
            <p:cNvPr id="56" name="椭圆 55"/>
            <p:cNvSpPr/>
            <p:nvPr/>
          </p:nvSpPr>
          <p:spPr>
            <a:xfrm>
              <a:off x="8929404" y="5127560"/>
              <a:ext cx="46033" cy="21431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57" name="下箭头 56"/>
          <p:cNvSpPr/>
          <p:nvPr/>
        </p:nvSpPr>
        <p:spPr>
          <a:xfrm>
            <a:off x="695326" y="1672972"/>
            <a:ext cx="219075" cy="342900"/>
          </a:xfrm>
          <a:prstGeom prst="down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8" name="TextBox 31"/>
          <p:cNvSpPr txBox="1">
            <a:spLocks noChangeArrowheads="1"/>
          </p:cNvSpPr>
          <p:nvPr/>
        </p:nvSpPr>
        <p:spPr bwMode="auto">
          <a:xfrm>
            <a:off x="1907704" y="3348200"/>
            <a:ext cx="43204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6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开支范围控制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143240" y="785800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某单位经费支出控制模式</a:t>
            </a:r>
            <a:endParaRPr lang="zh-CN" altLang="en-US" sz="2400" b="1" dirty="0">
              <a:solidFill>
                <a:srgbClr val="E6001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内控信息化控制方法</a:t>
            </a:r>
          </a:p>
        </p:txBody>
      </p:sp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9" y="1607337"/>
            <a:ext cx="7858077" cy="3132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8">
            <a:hlinkClick r:id="rId5" action="ppaction://hlinkfile"/>
          </p:cNvPr>
          <p:cNvSpPr>
            <a:spLocks noChangeArrowheads="1"/>
          </p:cNvSpPr>
          <p:nvPr/>
        </p:nvSpPr>
        <p:spPr bwMode="auto">
          <a:xfrm>
            <a:off x="2143109" y="1232288"/>
            <a:ext cx="41857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某基层单位预算业务管理流程</a:t>
            </a:r>
            <a:endParaRPr lang="zh-CN" altLang="en-US" sz="2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3892" y="195486"/>
            <a:ext cx="5532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行政事业单位内部控制的方法</a:t>
            </a:r>
            <a:r>
              <a:rPr lang="en-US" altLang="zh-CN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内部授权审批控制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5" y="843559"/>
            <a:ext cx="7418387" cy="37076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462" y="735547"/>
            <a:ext cx="9163050" cy="3593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23892" y="195486"/>
            <a:ext cx="4608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行政事业单位内部控制的方法</a:t>
            </a:r>
            <a:r>
              <a:rPr lang="en-US" altLang="zh-CN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归口管理</a:t>
            </a:r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内控信息化控制方法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428626" y="1980264"/>
          <a:ext cx="8286751" cy="2573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3341"/>
                <a:gridCol w="753341"/>
                <a:gridCol w="753341"/>
                <a:gridCol w="753341"/>
                <a:gridCol w="753341"/>
                <a:gridCol w="753341"/>
                <a:gridCol w="753341"/>
                <a:gridCol w="753341"/>
                <a:gridCol w="753341"/>
                <a:gridCol w="753341"/>
                <a:gridCol w="753341"/>
              </a:tblGrid>
              <a:tr h="1097280">
                <a:tc>
                  <a:txBody>
                    <a:bodyPr/>
                    <a:lstStyle/>
                    <a:p>
                      <a:r>
                        <a:rPr lang="zh-CN" altLang="en-US" sz="1400" b="1" dirty="0" smtClean="0"/>
                        <a:t>管控事项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b="1" dirty="0" smtClean="0"/>
                        <a:t>额度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/>
                        <a:t>部门报账岗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/>
                        <a:t>部门负责人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/>
                        <a:t>归口管理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/>
                        <a:t>单位财务初审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/>
                        <a:t>单位财务复审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/>
                        <a:t>单位财务部门负责人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/>
                        <a:t>单位分管财务领导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/>
                        <a:t>单位领导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/>
                        <a:t>上级主管部门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8305">
                <a:tc>
                  <a:txBody>
                    <a:bodyPr/>
                    <a:lstStyle/>
                    <a:p>
                      <a:r>
                        <a:rPr lang="zh-CN" altLang="en-US" sz="1400" b="1" dirty="0" smtClean="0"/>
                        <a:t>人员经费管理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零起点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填写报销单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审核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>
                          <a:solidFill>
                            <a:srgbClr val="FF0000"/>
                          </a:solidFill>
                        </a:rPr>
                        <a:t>人事审核</a:t>
                      </a:r>
                      <a:endParaRPr lang="zh-CN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审核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审核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审核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审核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审批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无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</a:tr>
              <a:tr h="738305">
                <a:tc>
                  <a:txBody>
                    <a:bodyPr/>
                    <a:lstStyle/>
                    <a:p>
                      <a:r>
                        <a:rPr lang="zh-CN" altLang="en-US" sz="1400" b="1" dirty="0" smtClean="0"/>
                        <a:t>日常经费管理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零起点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填写报销单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审核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>
                          <a:solidFill>
                            <a:srgbClr val="FF0000"/>
                          </a:solidFill>
                        </a:rPr>
                        <a:t>行政审核</a:t>
                      </a:r>
                      <a:endParaRPr lang="zh-CN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审核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审核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审核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审批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无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无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8625" y="1390366"/>
            <a:ext cx="73580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/>
              <a:t>流程化审批</a:t>
            </a:r>
            <a:r>
              <a:rPr lang="en-US" altLang="zh-CN" sz="2400" b="1" dirty="0" smtClean="0"/>
              <a:t>---</a:t>
            </a:r>
            <a:r>
              <a:rPr lang="zh-CN" altLang="en-US" sz="2400" b="1" dirty="0" smtClean="0"/>
              <a:t>直接</a:t>
            </a:r>
            <a:r>
              <a:rPr lang="zh-CN" altLang="en-US" sz="2400" b="1" dirty="0"/>
              <a:t>执行履行</a:t>
            </a:r>
            <a:r>
              <a:rPr lang="zh-CN" altLang="en-US" sz="2400" b="1" dirty="0">
                <a:solidFill>
                  <a:srgbClr val="FF0000"/>
                </a:solidFill>
              </a:rPr>
              <a:t>资金支付</a:t>
            </a:r>
            <a:r>
              <a:rPr lang="zh-CN" altLang="en-US" sz="2400" b="1" dirty="0"/>
              <a:t>审核审批流程</a:t>
            </a:r>
          </a:p>
        </p:txBody>
      </p:sp>
      <p:sp>
        <p:nvSpPr>
          <p:cNvPr id="7" name="椭圆 6"/>
          <p:cNvSpPr/>
          <p:nvPr/>
        </p:nvSpPr>
        <p:spPr>
          <a:xfrm>
            <a:off x="1857375" y="3060385"/>
            <a:ext cx="928688" cy="14466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内控信息化控制方法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428626" y="1446626"/>
          <a:ext cx="8143875" cy="34290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4388"/>
                <a:gridCol w="1039046"/>
                <a:gridCol w="849490"/>
                <a:gridCol w="726077"/>
                <a:gridCol w="785813"/>
                <a:gridCol w="785813"/>
                <a:gridCol w="785813"/>
                <a:gridCol w="857250"/>
                <a:gridCol w="714375"/>
                <a:gridCol w="785810"/>
              </a:tblGrid>
              <a:tr h="137160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/>
                        <a:t>管控事项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/>
                        <a:t>额度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/>
                        <a:t>部门报账岗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/>
                        <a:t>部门负责人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>
                          <a:solidFill>
                            <a:srgbClr val="FF0000"/>
                          </a:solidFill>
                        </a:rPr>
                        <a:t>办公室</a:t>
                      </a:r>
                      <a:endParaRPr lang="en-US" altLang="zh-CN" sz="1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zh-CN" altLang="en-US" sz="1400" b="1" dirty="0" smtClean="0">
                          <a:solidFill>
                            <a:srgbClr val="FF0000"/>
                          </a:solidFill>
                        </a:rPr>
                        <a:t>归口管理</a:t>
                      </a:r>
                      <a:endParaRPr lang="zh-CN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>
                          <a:solidFill>
                            <a:srgbClr val="FF0000"/>
                          </a:solidFill>
                        </a:rPr>
                        <a:t>办公室</a:t>
                      </a:r>
                      <a:endParaRPr lang="en-US" altLang="zh-CN" sz="1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zh-CN" altLang="en-US" sz="1400" b="1" dirty="0" smtClean="0">
                          <a:solidFill>
                            <a:srgbClr val="FF0000"/>
                          </a:solidFill>
                        </a:rPr>
                        <a:t>分管领导</a:t>
                      </a:r>
                      <a:endParaRPr lang="zh-CN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/>
                        <a:t>单位财务部门负责人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/>
                        <a:t>单位分管财务领导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/>
                        <a:t>单位领导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 smtClean="0"/>
                        <a:t>上级主管部门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85800">
                <a:tc rowSpan="3">
                  <a:txBody>
                    <a:bodyPr/>
                    <a:lstStyle/>
                    <a:p>
                      <a:r>
                        <a:rPr lang="zh-CN" altLang="en-US" sz="1400" b="1" dirty="0" smtClean="0"/>
                        <a:t>专项项目经费管理</a:t>
                      </a:r>
                      <a:endParaRPr lang="zh-CN" altLang="en-US" sz="1400" b="1" dirty="0"/>
                    </a:p>
                  </a:txBody>
                  <a:tcPr marL="91439" marR="91439" marT="34290" marB="34290" anchor="ctr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*万元以下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提交申请单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审核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审核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审核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审核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审批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无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无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</a:tr>
              <a:tr h="685800">
                <a:tc vMerge="1">
                  <a:txBody>
                    <a:bodyPr/>
                    <a:lstStyle/>
                    <a:p>
                      <a:endParaRPr lang="zh-CN" altLang="en-US" b="1" dirty="0"/>
                    </a:p>
                  </a:txBody>
                  <a:tcPr anchor="ctr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*万元</a:t>
                      </a:r>
                      <a:r>
                        <a:rPr lang="en-US" altLang="zh-CN" sz="1400" dirty="0" smtClean="0"/>
                        <a:t>—</a:t>
                      </a:r>
                      <a:r>
                        <a:rPr lang="zh-CN" altLang="en-US" sz="1400" dirty="0" smtClean="0"/>
                        <a:t>**万元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提交申请单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审核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审核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审核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审核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审核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审批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无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</a:tr>
              <a:tr h="685800">
                <a:tc vMerge="1">
                  <a:txBody>
                    <a:bodyPr/>
                    <a:lstStyle/>
                    <a:p>
                      <a:endParaRPr lang="zh-CN" altLang="en-US" b="1" dirty="0"/>
                    </a:p>
                  </a:txBody>
                  <a:tcPr anchor="ctr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**万元以上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提交申请单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审核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审核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审核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审核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审核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审核</a:t>
                      </a:r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审批</a:t>
                      </a:r>
                      <a:endParaRPr lang="zh-CN" altLang="en-US" sz="1400" dirty="0"/>
                    </a:p>
                  </a:txBody>
                  <a:tcPr marL="91439" marR="91439" marT="34290" marB="3429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00063" y="954898"/>
            <a:ext cx="72866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/>
              <a:t>流程化审批</a:t>
            </a:r>
            <a:r>
              <a:rPr lang="en-US" altLang="zh-CN" sz="2400" b="1" dirty="0" smtClean="0"/>
              <a:t>---</a:t>
            </a:r>
            <a:r>
              <a:rPr lang="zh-CN" altLang="en-US" sz="2400" b="1" dirty="0" smtClean="0"/>
              <a:t>事前</a:t>
            </a:r>
            <a:r>
              <a:rPr lang="zh-CN" altLang="en-US" sz="2400" b="1" dirty="0"/>
              <a:t>请示履行</a:t>
            </a:r>
            <a:r>
              <a:rPr lang="zh-CN" altLang="en-US" sz="2400" b="1" dirty="0">
                <a:solidFill>
                  <a:srgbClr val="FF0000"/>
                </a:solidFill>
              </a:rPr>
              <a:t>执行申请</a:t>
            </a:r>
            <a:r>
              <a:rPr lang="zh-CN" altLang="en-US" sz="2400" b="1" dirty="0"/>
              <a:t>审批流程</a:t>
            </a:r>
          </a:p>
        </p:txBody>
      </p:sp>
      <p:sp>
        <p:nvSpPr>
          <p:cNvPr id="7" name="椭圆 6"/>
          <p:cNvSpPr/>
          <p:nvPr/>
        </p:nvSpPr>
        <p:spPr>
          <a:xfrm>
            <a:off x="2214564" y="2625345"/>
            <a:ext cx="928687" cy="230386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内控手册</a:t>
            </a:r>
          </a:p>
        </p:txBody>
      </p:sp>
      <p:pic>
        <p:nvPicPr>
          <p:cNvPr id="5" name="图片 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7618"/>
          <a:stretch/>
        </p:blipFill>
        <p:spPr bwMode="auto">
          <a:xfrm>
            <a:off x="3357554" y="2303858"/>
            <a:ext cx="5332582" cy="26789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6" name="矩形 1"/>
          <p:cNvSpPr>
            <a:spLocks noChangeArrowheads="1"/>
          </p:cNvSpPr>
          <p:nvPr/>
        </p:nvSpPr>
        <p:spPr bwMode="auto">
          <a:xfrm>
            <a:off x="571472" y="1439437"/>
            <a:ext cx="8136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4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单位内部手册是内控信息化的总需求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2035965"/>
            <a:ext cx="5286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内控信息化产品</a:t>
            </a:r>
            <a:endParaRPr lang="zh-CN" altLang="en-US" sz="4800" b="1" dirty="0">
              <a:solidFill>
                <a:srgbClr val="E6001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图片 2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843558"/>
            <a:ext cx="720080" cy="5832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ectangle 30"/>
          <p:cNvSpPr>
            <a:spLocks noChangeArrowheads="1"/>
          </p:cNvSpPr>
          <p:nvPr/>
        </p:nvSpPr>
        <p:spPr bwMode="auto">
          <a:xfrm>
            <a:off x="395536" y="312152"/>
            <a:ext cx="8352928" cy="483136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65000"/>
                <a:lumOff val="35000"/>
                <a:alpha val="6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t"/>
          <a:lstStyle/>
          <a:p>
            <a:pPr algn="ctr"/>
            <a:r>
              <a:rPr lang="zh-CN" altLang="en-US" sz="16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用友</a:t>
            </a:r>
            <a:r>
              <a:rPr lang="en-US" altLang="zh-CN" sz="16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GRP-</a:t>
            </a:r>
            <a:r>
              <a:rPr lang="zh-CN" altLang="en-US" sz="16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行政事业单位内控管理软件总体框架</a:t>
            </a:r>
          </a:p>
        </p:txBody>
      </p:sp>
      <p:grpSp>
        <p:nvGrpSpPr>
          <p:cNvPr id="194" name="组合 193"/>
          <p:cNvGrpSpPr/>
          <p:nvPr/>
        </p:nvGrpSpPr>
        <p:grpSpPr>
          <a:xfrm>
            <a:off x="611560" y="1331415"/>
            <a:ext cx="6466352" cy="2520000"/>
            <a:chOff x="611560" y="1142741"/>
            <a:chExt cx="6466352" cy="2520000"/>
          </a:xfrm>
        </p:grpSpPr>
        <p:sp>
          <p:nvSpPr>
            <p:cNvPr id="128" name="圆角矩形 127"/>
            <p:cNvSpPr/>
            <p:nvPr/>
          </p:nvSpPr>
          <p:spPr>
            <a:xfrm>
              <a:off x="611560" y="1142741"/>
              <a:ext cx="6466352" cy="2520000"/>
            </a:xfrm>
            <a:prstGeom prst="roundRect">
              <a:avLst>
                <a:gd name="adj" fmla="val 0"/>
              </a:avLst>
            </a:prstGeom>
            <a:solidFill>
              <a:srgbClr val="D9D9D9">
                <a:alpha val="89804"/>
              </a:srgbClr>
            </a:solidFill>
            <a:ln w="1270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25"/>
            </a:p>
          </p:txBody>
        </p:sp>
        <p:sp>
          <p:nvSpPr>
            <p:cNvPr id="133" name="矩形 132"/>
            <p:cNvSpPr/>
            <p:nvPr/>
          </p:nvSpPr>
          <p:spPr>
            <a:xfrm>
              <a:off x="733103" y="2043594"/>
              <a:ext cx="504056" cy="600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1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六大业务控制</a:t>
              </a:r>
              <a:endParaRPr lang="en-US" altLang="zh-CN" sz="11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3103401" y="2134749"/>
            <a:ext cx="864000" cy="1636392"/>
            <a:chOff x="3228535" y="2012981"/>
            <a:chExt cx="864000" cy="1636392"/>
          </a:xfrm>
        </p:grpSpPr>
        <p:sp>
          <p:nvSpPr>
            <p:cNvPr id="109" name="矩形 108"/>
            <p:cNvSpPr/>
            <p:nvPr/>
          </p:nvSpPr>
          <p:spPr>
            <a:xfrm>
              <a:off x="3228535" y="2012981"/>
              <a:ext cx="864000" cy="16363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3307403" y="2340642"/>
              <a:ext cx="684000" cy="218733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采购预算</a:t>
              </a:r>
            </a:p>
          </p:txBody>
        </p:sp>
        <p:sp>
          <p:nvSpPr>
            <p:cNvPr id="111" name="矩形 110"/>
            <p:cNvSpPr/>
            <p:nvPr/>
          </p:nvSpPr>
          <p:spPr>
            <a:xfrm>
              <a:off x="3307403" y="2678257"/>
              <a:ext cx="684000" cy="218733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采购计划</a:t>
              </a:r>
              <a:endPara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矩形 111"/>
            <p:cNvSpPr/>
            <p:nvPr/>
          </p:nvSpPr>
          <p:spPr>
            <a:xfrm>
              <a:off x="3307403" y="3015870"/>
              <a:ext cx="684000" cy="218733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采购执行</a:t>
              </a:r>
            </a:p>
          </p:txBody>
        </p:sp>
        <p:sp>
          <p:nvSpPr>
            <p:cNvPr id="113" name="矩形 112"/>
            <p:cNvSpPr/>
            <p:nvPr/>
          </p:nvSpPr>
          <p:spPr>
            <a:xfrm>
              <a:off x="3278375" y="2023134"/>
              <a:ext cx="776314" cy="253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050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采购业务</a:t>
              </a:r>
            </a:p>
          </p:txBody>
        </p:sp>
        <p:sp>
          <p:nvSpPr>
            <p:cNvPr id="114" name="矩形 113"/>
            <p:cNvSpPr/>
            <p:nvPr/>
          </p:nvSpPr>
          <p:spPr>
            <a:xfrm>
              <a:off x="3307403" y="3353484"/>
              <a:ext cx="684000" cy="218733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采购分析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954342" y="2133736"/>
            <a:ext cx="1152128" cy="1637403"/>
            <a:chOff x="4266178" y="1361489"/>
            <a:chExt cx="1010570" cy="1311766"/>
          </a:xfrm>
        </p:grpSpPr>
        <p:sp>
          <p:nvSpPr>
            <p:cNvPr id="102" name="矩形 101"/>
            <p:cNvSpPr/>
            <p:nvPr/>
          </p:nvSpPr>
          <p:spPr>
            <a:xfrm>
              <a:off x="4266178" y="1361489"/>
              <a:ext cx="998775" cy="13117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4326914" y="1624149"/>
              <a:ext cx="873635" cy="17534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项目申报</a:t>
              </a:r>
              <a:r>
                <a:rPr lang="en-US" altLang="zh-CN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审批</a:t>
              </a:r>
            </a:p>
          </p:txBody>
        </p:sp>
        <p:sp>
          <p:nvSpPr>
            <p:cNvPr id="104" name="矩形 103"/>
            <p:cNvSpPr/>
            <p:nvPr/>
          </p:nvSpPr>
          <p:spPr>
            <a:xfrm>
              <a:off x="4326914" y="1827128"/>
              <a:ext cx="873635" cy="17534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基建项目执行</a:t>
              </a:r>
            </a:p>
          </p:txBody>
        </p:sp>
        <p:sp>
          <p:nvSpPr>
            <p:cNvPr id="105" name="矩形 104"/>
            <p:cNvSpPr/>
            <p:nvPr/>
          </p:nvSpPr>
          <p:spPr>
            <a:xfrm>
              <a:off x="4326914" y="2030106"/>
              <a:ext cx="873635" cy="17534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基建项目验收</a:t>
              </a:r>
            </a:p>
          </p:txBody>
        </p:sp>
        <p:sp>
          <p:nvSpPr>
            <p:cNvPr id="106" name="矩形 105"/>
            <p:cNvSpPr/>
            <p:nvPr/>
          </p:nvSpPr>
          <p:spPr>
            <a:xfrm>
              <a:off x="4322300" y="1366311"/>
              <a:ext cx="954448" cy="2034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050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基建项目</a:t>
              </a:r>
            </a:p>
          </p:txBody>
        </p:sp>
        <p:sp>
          <p:nvSpPr>
            <p:cNvPr id="107" name="矩形 106"/>
            <p:cNvSpPr/>
            <p:nvPr/>
          </p:nvSpPr>
          <p:spPr>
            <a:xfrm>
              <a:off x="4326914" y="2233085"/>
              <a:ext cx="873635" cy="17534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项目绩效评价</a:t>
              </a:r>
            </a:p>
          </p:txBody>
        </p:sp>
        <p:sp>
          <p:nvSpPr>
            <p:cNvPr id="108" name="矩形 107"/>
            <p:cNvSpPr/>
            <p:nvPr/>
          </p:nvSpPr>
          <p:spPr>
            <a:xfrm>
              <a:off x="4326914" y="2436064"/>
              <a:ext cx="873635" cy="17534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项目移交资产</a:t>
              </a: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4027723" y="2139754"/>
            <a:ext cx="864000" cy="1621328"/>
            <a:chOff x="5297502" y="1357931"/>
            <a:chExt cx="597658" cy="1315324"/>
          </a:xfrm>
        </p:grpSpPr>
        <p:sp>
          <p:nvSpPr>
            <p:cNvPr id="95" name="矩形 94"/>
            <p:cNvSpPr/>
            <p:nvPr/>
          </p:nvSpPr>
          <p:spPr>
            <a:xfrm>
              <a:off x="5297502" y="1361489"/>
              <a:ext cx="597658" cy="13117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5361105" y="1624149"/>
              <a:ext cx="473146" cy="17534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资产配置</a:t>
              </a:r>
            </a:p>
          </p:txBody>
        </p:sp>
        <p:sp>
          <p:nvSpPr>
            <p:cNvPr id="97" name="矩形 96"/>
            <p:cNvSpPr/>
            <p:nvPr/>
          </p:nvSpPr>
          <p:spPr>
            <a:xfrm>
              <a:off x="5361105" y="1827128"/>
              <a:ext cx="473146" cy="17534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资产购置</a:t>
              </a:r>
            </a:p>
          </p:txBody>
        </p:sp>
        <p:sp>
          <p:nvSpPr>
            <p:cNvPr id="98" name="矩形 97"/>
            <p:cNvSpPr/>
            <p:nvPr/>
          </p:nvSpPr>
          <p:spPr>
            <a:xfrm>
              <a:off x="5361105" y="2030106"/>
              <a:ext cx="473146" cy="17534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资产入库</a:t>
              </a:r>
            </a:p>
          </p:txBody>
        </p:sp>
        <p:sp>
          <p:nvSpPr>
            <p:cNvPr id="99" name="矩形 98"/>
            <p:cNvSpPr/>
            <p:nvPr/>
          </p:nvSpPr>
          <p:spPr>
            <a:xfrm>
              <a:off x="5343026" y="1357931"/>
              <a:ext cx="548514" cy="2059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050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资产业务</a:t>
              </a:r>
            </a:p>
          </p:txBody>
        </p:sp>
        <p:sp>
          <p:nvSpPr>
            <p:cNvPr id="100" name="矩形 99"/>
            <p:cNvSpPr/>
            <p:nvPr/>
          </p:nvSpPr>
          <p:spPr>
            <a:xfrm>
              <a:off x="5361105" y="2233085"/>
              <a:ext cx="473146" cy="17534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资产使用</a:t>
              </a:r>
            </a:p>
          </p:txBody>
        </p:sp>
        <p:sp>
          <p:nvSpPr>
            <p:cNvPr id="101" name="矩形 100"/>
            <p:cNvSpPr/>
            <p:nvPr/>
          </p:nvSpPr>
          <p:spPr>
            <a:xfrm>
              <a:off x="5361105" y="2436063"/>
              <a:ext cx="473146" cy="17534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资产分析</a:t>
              </a: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1329237" y="2133737"/>
            <a:ext cx="1692000" cy="1627348"/>
            <a:chOff x="1756137" y="2230092"/>
            <a:chExt cx="1692000" cy="1627348"/>
          </a:xfrm>
        </p:grpSpPr>
        <p:sp>
          <p:nvSpPr>
            <p:cNvPr id="79" name="矩形 78"/>
            <p:cNvSpPr/>
            <p:nvPr/>
          </p:nvSpPr>
          <p:spPr>
            <a:xfrm>
              <a:off x="1756137" y="2230801"/>
              <a:ext cx="1692000" cy="16266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6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1842787" y="2493461"/>
              <a:ext cx="743802" cy="270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收入管理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1842787" y="2819855"/>
              <a:ext cx="743802" cy="270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事项申请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1842787" y="3472641"/>
              <a:ext cx="1533340" cy="23550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收支信息查询分析</a:t>
              </a:r>
            </a:p>
          </p:txBody>
        </p:sp>
        <p:sp>
          <p:nvSpPr>
            <p:cNvPr id="83" name="矩形 82"/>
            <p:cNvSpPr/>
            <p:nvPr/>
          </p:nvSpPr>
          <p:spPr>
            <a:xfrm>
              <a:off x="2270338" y="2230092"/>
              <a:ext cx="856354" cy="253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050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收支业务</a:t>
              </a:r>
            </a:p>
          </p:txBody>
        </p:sp>
        <p:sp>
          <p:nvSpPr>
            <p:cNvPr id="84" name="矩形 83"/>
            <p:cNvSpPr/>
            <p:nvPr/>
          </p:nvSpPr>
          <p:spPr>
            <a:xfrm>
              <a:off x="2632325" y="2493461"/>
              <a:ext cx="743802" cy="270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票据管理</a:t>
              </a:r>
            </a:p>
          </p:txBody>
        </p:sp>
        <p:sp>
          <p:nvSpPr>
            <p:cNvPr id="85" name="矩形 84"/>
            <p:cNvSpPr/>
            <p:nvPr/>
          </p:nvSpPr>
          <p:spPr>
            <a:xfrm>
              <a:off x="2632325" y="2819855"/>
              <a:ext cx="743802" cy="270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借款管理</a:t>
              </a:r>
            </a:p>
          </p:txBody>
        </p:sp>
        <p:sp>
          <p:nvSpPr>
            <p:cNvPr id="86" name="矩形 85"/>
            <p:cNvSpPr/>
            <p:nvPr/>
          </p:nvSpPr>
          <p:spPr>
            <a:xfrm>
              <a:off x="1842787" y="3146248"/>
              <a:ext cx="743802" cy="270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网上报销</a:t>
              </a:r>
            </a:p>
          </p:txBody>
        </p:sp>
        <p:sp>
          <p:nvSpPr>
            <p:cNvPr id="87" name="矩形 86"/>
            <p:cNvSpPr/>
            <p:nvPr/>
          </p:nvSpPr>
          <p:spPr>
            <a:xfrm>
              <a:off x="2632325" y="3146248"/>
              <a:ext cx="743802" cy="270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合同付款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143694" y="2144305"/>
            <a:ext cx="864563" cy="1626834"/>
            <a:chOff x="3643494" y="1361489"/>
            <a:chExt cx="552461" cy="1311766"/>
          </a:xfrm>
        </p:grpSpPr>
        <p:sp>
          <p:nvSpPr>
            <p:cNvPr id="73" name="矩形 72"/>
            <p:cNvSpPr/>
            <p:nvPr/>
          </p:nvSpPr>
          <p:spPr>
            <a:xfrm>
              <a:off x="3643494" y="1361489"/>
              <a:ext cx="552100" cy="13117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3699969" y="1624148"/>
              <a:ext cx="437080" cy="18868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合同登记</a:t>
              </a:r>
            </a:p>
          </p:txBody>
        </p:sp>
        <p:sp>
          <p:nvSpPr>
            <p:cNvPr id="75" name="矩形 74"/>
            <p:cNvSpPr/>
            <p:nvPr/>
          </p:nvSpPr>
          <p:spPr>
            <a:xfrm>
              <a:off x="3699969" y="1880380"/>
              <a:ext cx="437080" cy="18868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合同执行</a:t>
              </a:r>
            </a:p>
          </p:txBody>
        </p:sp>
        <p:sp>
          <p:nvSpPr>
            <p:cNvPr id="76" name="矩形 75"/>
            <p:cNvSpPr/>
            <p:nvPr/>
          </p:nvSpPr>
          <p:spPr>
            <a:xfrm>
              <a:off x="3699969" y="2147444"/>
              <a:ext cx="437080" cy="18868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合同结算</a:t>
              </a:r>
            </a:p>
          </p:txBody>
        </p:sp>
        <p:sp>
          <p:nvSpPr>
            <p:cNvPr id="77" name="矩形 76"/>
            <p:cNvSpPr/>
            <p:nvPr/>
          </p:nvSpPr>
          <p:spPr>
            <a:xfrm>
              <a:off x="3647441" y="1369417"/>
              <a:ext cx="548514" cy="2047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050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合同业务</a:t>
              </a:r>
            </a:p>
          </p:txBody>
        </p:sp>
        <p:sp>
          <p:nvSpPr>
            <p:cNvPr id="78" name="矩形 77"/>
            <p:cNvSpPr/>
            <p:nvPr/>
          </p:nvSpPr>
          <p:spPr>
            <a:xfrm>
              <a:off x="3697786" y="2418080"/>
              <a:ext cx="437080" cy="18868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合同分析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11560" y="684558"/>
            <a:ext cx="6466352" cy="579262"/>
            <a:chOff x="987320" y="495884"/>
            <a:chExt cx="6120680" cy="579262"/>
          </a:xfrm>
        </p:grpSpPr>
        <p:sp>
          <p:nvSpPr>
            <p:cNvPr id="115" name="圆角矩形 114"/>
            <p:cNvSpPr/>
            <p:nvPr/>
          </p:nvSpPr>
          <p:spPr>
            <a:xfrm>
              <a:off x="987320" y="495884"/>
              <a:ext cx="6120680" cy="579262"/>
            </a:xfrm>
            <a:prstGeom prst="roundRect">
              <a:avLst>
                <a:gd name="adj" fmla="val 0"/>
              </a:avLst>
            </a:prstGeom>
            <a:solidFill>
              <a:srgbClr val="D9D9D9">
                <a:alpha val="89804"/>
              </a:srgbClr>
            </a:solidFill>
            <a:ln w="1270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25"/>
            </a:p>
          </p:txBody>
        </p:sp>
        <p:sp>
          <p:nvSpPr>
            <p:cNvPr id="58" name="矩形 57"/>
            <p:cNvSpPr/>
            <p:nvPr/>
          </p:nvSpPr>
          <p:spPr>
            <a:xfrm>
              <a:off x="1779408" y="647359"/>
              <a:ext cx="961420" cy="28208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基础性评价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3077590" y="647359"/>
              <a:ext cx="1006074" cy="27495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监督检查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5877515" y="657938"/>
              <a:ext cx="1014461" cy="26432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信息公开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4371696" y="647360"/>
              <a:ext cx="1166760" cy="274906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内控评价报告</a:t>
              </a:r>
            </a:p>
          </p:txBody>
        </p:sp>
        <p:sp>
          <p:nvSpPr>
            <p:cNvPr id="117" name="矩形 116"/>
            <p:cNvSpPr/>
            <p:nvPr/>
          </p:nvSpPr>
          <p:spPr>
            <a:xfrm>
              <a:off x="1108863" y="565842"/>
              <a:ext cx="50405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1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监督评价</a:t>
              </a: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1331709" y="1392328"/>
            <a:ext cx="5675983" cy="684000"/>
            <a:chOff x="1387464" y="1214805"/>
            <a:chExt cx="5128751" cy="684000"/>
          </a:xfrm>
        </p:grpSpPr>
        <p:sp>
          <p:nvSpPr>
            <p:cNvPr id="88" name="矩形 87"/>
            <p:cNvSpPr/>
            <p:nvPr/>
          </p:nvSpPr>
          <p:spPr>
            <a:xfrm>
              <a:off x="1387464" y="1214805"/>
              <a:ext cx="5128751" cy="68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6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2264911" y="1257254"/>
              <a:ext cx="1089239" cy="270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预算编报</a:t>
              </a:r>
            </a:p>
          </p:txBody>
        </p:sp>
        <p:sp>
          <p:nvSpPr>
            <p:cNvPr id="90" name="矩形 89"/>
            <p:cNvSpPr/>
            <p:nvPr/>
          </p:nvSpPr>
          <p:spPr>
            <a:xfrm>
              <a:off x="3599991" y="1266790"/>
              <a:ext cx="1052307" cy="270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预算审批</a:t>
              </a:r>
            </a:p>
          </p:txBody>
        </p:sp>
        <p:sp>
          <p:nvSpPr>
            <p:cNvPr id="91" name="矩形 90"/>
            <p:cNvSpPr/>
            <p:nvPr/>
          </p:nvSpPr>
          <p:spPr>
            <a:xfrm>
              <a:off x="2264911" y="1574696"/>
              <a:ext cx="1089239" cy="270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指标管理</a:t>
              </a:r>
            </a:p>
          </p:txBody>
        </p:sp>
        <p:sp>
          <p:nvSpPr>
            <p:cNvPr id="92" name="矩形 91"/>
            <p:cNvSpPr/>
            <p:nvPr/>
          </p:nvSpPr>
          <p:spPr>
            <a:xfrm>
              <a:off x="1397373" y="1400576"/>
              <a:ext cx="723744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000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预算业务</a:t>
              </a:r>
            </a:p>
          </p:txBody>
        </p:sp>
        <p:sp>
          <p:nvSpPr>
            <p:cNvPr id="93" name="矩形 92"/>
            <p:cNvSpPr/>
            <p:nvPr/>
          </p:nvSpPr>
          <p:spPr>
            <a:xfrm>
              <a:off x="4932040" y="1581324"/>
              <a:ext cx="1080120" cy="270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多年滚动项目库</a:t>
              </a:r>
            </a:p>
          </p:txBody>
        </p:sp>
        <p:sp>
          <p:nvSpPr>
            <p:cNvPr id="94" name="矩形 93"/>
            <p:cNvSpPr/>
            <p:nvPr/>
          </p:nvSpPr>
          <p:spPr>
            <a:xfrm>
              <a:off x="3599991" y="1578321"/>
              <a:ext cx="1052307" cy="270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预算分析</a:t>
              </a:r>
            </a:p>
          </p:txBody>
        </p:sp>
        <p:sp>
          <p:nvSpPr>
            <p:cNvPr id="135" name="矩形 134"/>
            <p:cNvSpPr/>
            <p:nvPr/>
          </p:nvSpPr>
          <p:spPr>
            <a:xfrm>
              <a:off x="4932040" y="1257254"/>
              <a:ext cx="1080120" cy="270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预算分配</a:t>
              </a:r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611560" y="4442337"/>
            <a:ext cx="7948284" cy="576000"/>
            <a:chOff x="611560" y="4186757"/>
            <a:chExt cx="7948284" cy="576000"/>
          </a:xfrm>
        </p:grpSpPr>
        <p:sp>
          <p:nvSpPr>
            <p:cNvPr id="147" name="圆角矩形 146"/>
            <p:cNvSpPr/>
            <p:nvPr/>
          </p:nvSpPr>
          <p:spPr>
            <a:xfrm>
              <a:off x="611560" y="4186757"/>
              <a:ext cx="7948284" cy="576000"/>
            </a:xfrm>
            <a:prstGeom prst="roundRect">
              <a:avLst>
                <a:gd name="adj" fmla="val 0"/>
              </a:avLst>
            </a:prstGeom>
            <a:solidFill>
              <a:srgbClr val="D9D9D9">
                <a:alpha val="89804"/>
              </a:srgbClr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25"/>
            </a:p>
          </p:txBody>
        </p:sp>
        <p:sp>
          <p:nvSpPr>
            <p:cNvPr id="149" name="TextBox 41"/>
            <p:cNvSpPr txBox="1">
              <a:spLocks noChangeArrowheads="1"/>
            </p:cNvSpPr>
            <p:nvPr/>
          </p:nvSpPr>
          <p:spPr bwMode="auto">
            <a:xfrm>
              <a:off x="611560" y="4266489"/>
              <a:ext cx="792280" cy="415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内控</a:t>
              </a:r>
              <a:endParaRPr lang="en-US" altLang="zh-CN" sz="105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05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数据中心</a:t>
              </a:r>
            </a:p>
          </p:txBody>
        </p:sp>
        <p:grpSp>
          <p:nvGrpSpPr>
            <p:cNvPr id="159" name="组合 158"/>
            <p:cNvGrpSpPr/>
            <p:nvPr/>
          </p:nvGrpSpPr>
          <p:grpSpPr>
            <a:xfrm>
              <a:off x="1877495" y="4271591"/>
              <a:ext cx="800967" cy="465347"/>
              <a:chOff x="1643319" y="4371950"/>
              <a:chExt cx="800967" cy="465347"/>
            </a:xfrm>
          </p:grpSpPr>
          <p:pic>
            <p:nvPicPr>
              <p:cNvPr id="157" name="图片 15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934035" y="4371950"/>
                <a:ext cx="219536" cy="214048"/>
              </a:xfrm>
              <a:prstGeom prst="rect">
                <a:avLst/>
              </a:prstGeom>
            </p:spPr>
          </p:pic>
          <p:sp>
            <p:nvSpPr>
              <p:cNvPr id="158" name="矩形 157"/>
              <p:cNvSpPr/>
              <p:nvPr/>
            </p:nvSpPr>
            <p:spPr>
              <a:xfrm>
                <a:off x="1643319" y="4591076"/>
                <a:ext cx="800967" cy="246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预算数据</a:t>
                </a:r>
              </a:p>
            </p:txBody>
          </p:sp>
        </p:grpSp>
        <p:grpSp>
          <p:nvGrpSpPr>
            <p:cNvPr id="160" name="组合 159"/>
            <p:cNvGrpSpPr/>
            <p:nvPr/>
          </p:nvGrpSpPr>
          <p:grpSpPr>
            <a:xfrm>
              <a:off x="2637057" y="4271591"/>
              <a:ext cx="800967" cy="465347"/>
              <a:chOff x="1643319" y="4371950"/>
              <a:chExt cx="800967" cy="465347"/>
            </a:xfrm>
          </p:grpSpPr>
          <p:pic>
            <p:nvPicPr>
              <p:cNvPr id="161" name="图片 160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934035" y="4371950"/>
                <a:ext cx="219536" cy="214048"/>
              </a:xfrm>
              <a:prstGeom prst="rect">
                <a:avLst/>
              </a:prstGeom>
            </p:spPr>
          </p:pic>
          <p:sp>
            <p:nvSpPr>
              <p:cNvPr id="162" name="矩形 161"/>
              <p:cNvSpPr/>
              <p:nvPr/>
            </p:nvSpPr>
            <p:spPr>
              <a:xfrm>
                <a:off x="1643319" y="4591076"/>
                <a:ext cx="800967" cy="246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收支数据</a:t>
                </a:r>
              </a:p>
            </p:txBody>
          </p:sp>
        </p:grpSp>
        <p:grpSp>
          <p:nvGrpSpPr>
            <p:cNvPr id="163" name="组合 162"/>
            <p:cNvGrpSpPr/>
            <p:nvPr/>
          </p:nvGrpSpPr>
          <p:grpSpPr>
            <a:xfrm>
              <a:off x="3357137" y="4271591"/>
              <a:ext cx="800967" cy="465347"/>
              <a:chOff x="1643319" y="4371950"/>
              <a:chExt cx="800967" cy="465347"/>
            </a:xfrm>
          </p:grpSpPr>
          <p:pic>
            <p:nvPicPr>
              <p:cNvPr id="164" name="图片 163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934035" y="4371950"/>
                <a:ext cx="219536" cy="214048"/>
              </a:xfrm>
              <a:prstGeom prst="rect">
                <a:avLst/>
              </a:prstGeom>
            </p:spPr>
          </p:pic>
          <p:sp>
            <p:nvSpPr>
              <p:cNvPr id="165" name="矩形 164"/>
              <p:cNvSpPr/>
              <p:nvPr/>
            </p:nvSpPr>
            <p:spPr>
              <a:xfrm>
                <a:off x="1643319" y="4591076"/>
                <a:ext cx="800967" cy="246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采购数据</a:t>
                </a:r>
              </a:p>
            </p:txBody>
          </p:sp>
        </p:grpSp>
        <p:grpSp>
          <p:nvGrpSpPr>
            <p:cNvPr id="166" name="组合 165"/>
            <p:cNvGrpSpPr/>
            <p:nvPr/>
          </p:nvGrpSpPr>
          <p:grpSpPr>
            <a:xfrm>
              <a:off x="5589385" y="4265231"/>
              <a:ext cx="800967" cy="465347"/>
              <a:chOff x="1643319" y="4371950"/>
              <a:chExt cx="800967" cy="465347"/>
            </a:xfrm>
          </p:grpSpPr>
          <p:pic>
            <p:nvPicPr>
              <p:cNvPr id="167" name="图片 16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934035" y="4371950"/>
                <a:ext cx="219536" cy="214048"/>
              </a:xfrm>
              <a:prstGeom prst="rect">
                <a:avLst/>
              </a:prstGeom>
            </p:spPr>
          </p:pic>
          <p:sp>
            <p:nvSpPr>
              <p:cNvPr id="168" name="矩形 167"/>
              <p:cNvSpPr/>
              <p:nvPr/>
            </p:nvSpPr>
            <p:spPr>
              <a:xfrm>
                <a:off x="1643319" y="4591076"/>
                <a:ext cx="800967" cy="246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合同数据</a:t>
                </a:r>
              </a:p>
            </p:txBody>
          </p:sp>
        </p:grpSp>
        <p:grpSp>
          <p:nvGrpSpPr>
            <p:cNvPr id="169" name="组合 168"/>
            <p:cNvGrpSpPr/>
            <p:nvPr/>
          </p:nvGrpSpPr>
          <p:grpSpPr>
            <a:xfrm>
              <a:off x="4773139" y="4267754"/>
              <a:ext cx="969141" cy="465347"/>
              <a:chOff x="1643319" y="4371950"/>
              <a:chExt cx="969141" cy="465347"/>
            </a:xfrm>
          </p:grpSpPr>
          <p:pic>
            <p:nvPicPr>
              <p:cNvPr id="170" name="图片 169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004691" y="4371950"/>
                <a:ext cx="219536" cy="214048"/>
              </a:xfrm>
              <a:prstGeom prst="rect">
                <a:avLst/>
              </a:prstGeom>
            </p:spPr>
          </p:pic>
          <p:sp>
            <p:nvSpPr>
              <p:cNvPr id="171" name="矩形 170"/>
              <p:cNvSpPr/>
              <p:nvPr/>
            </p:nvSpPr>
            <p:spPr>
              <a:xfrm>
                <a:off x="1643319" y="4591076"/>
                <a:ext cx="969141" cy="246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基建项目数据</a:t>
                </a:r>
              </a:p>
            </p:txBody>
          </p:sp>
        </p:grpSp>
        <p:grpSp>
          <p:nvGrpSpPr>
            <p:cNvPr id="172" name="组合 171"/>
            <p:cNvGrpSpPr/>
            <p:nvPr/>
          </p:nvGrpSpPr>
          <p:grpSpPr>
            <a:xfrm>
              <a:off x="4077217" y="4267754"/>
              <a:ext cx="800967" cy="465347"/>
              <a:chOff x="1643319" y="4371950"/>
              <a:chExt cx="800967" cy="465347"/>
            </a:xfrm>
          </p:grpSpPr>
          <p:pic>
            <p:nvPicPr>
              <p:cNvPr id="173" name="图片 172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934035" y="4371950"/>
                <a:ext cx="219536" cy="214048"/>
              </a:xfrm>
              <a:prstGeom prst="rect">
                <a:avLst/>
              </a:prstGeom>
            </p:spPr>
          </p:pic>
          <p:sp>
            <p:nvSpPr>
              <p:cNvPr id="174" name="矩形 173"/>
              <p:cNvSpPr/>
              <p:nvPr/>
            </p:nvSpPr>
            <p:spPr>
              <a:xfrm>
                <a:off x="1643319" y="4591076"/>
                <a:ext cx="800967" cy="246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资产数据</a:t>
                </a:r>
              </a:p>
            </p:txBody>
          </p:sp>
        </p:grpSp>
        <p:grpSp>
          <p:nvGrpSpPr>
            <p:cNvPr id="175" name="组合 174"/>
            <p:cNvGrpSpPr/>
            <p:nvPr/>
          </p:nvGrpSpPr>
          <p:grpSpPr>
            <a:xfrm>
              <a:off x="6309465" y="4271591"/>
              <a:ext cx="954111" cy="465347"/>
              <a:chOff x="1643319" y="4371950"/>
              <a:chExt cx="954111" cy="465347"/>
            </a:xfrm>
          </p:grpSpPr>
          <p:pic>
            <p:nvPicPr>
              <p:cNvPr id="176" name="图片 17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934035" y="4371950"/>
                <a:ext cx="219536" cy="214048"/>
              </a:xfrm>
              <a:prstGeom prst="rect">
                <a:avLst/>
              </a:prstGeom>
              <a:noFill/>
            </p:spPr>
          </p:pic>
          <p:sp>
            <p:nvSpPr>
              <p:cNvPr id="177" name="矩形 176"/>
              <p:cNvSpPr/>
              <p:nvPr/>
            </p:nvSpPr>
            <p:spPr>
              <a:xfrm>
                <a:off x="1643319" y="4591076"/>
                <a:ext cx="954111" cy="246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公共基础数据</a:t>
                </a:r>
              </a:p>
            </p:txBody>
          </p:sp>
        </p:grpSp>
        <p:grpSp>
          <p:nvGrpSpPr>
            <p:cNvPr id="178" name="组合 177"/>
            <p:cNvGrpSpPr/>
            <p:nvPr/>
          </p:nvGrpSpPr>
          <p:grpSpPr>
            <a:xfrm>
              <a:off x="7029545" y="4265231"/>
              <a:ext cx="800967" cy="465347"/>
              <a:chOff x="1643319" y="4371950"/>
              <a:chExt cx="800967" cy="465347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934035" y="4371950"/>
                <a:ext cx="219536" cy="214048"/>
              </a:xfrm>
              <a:prstGeom prst="rect">
                <a:avLst/>
              </a:prstGeom>
              <a:noFill/>
            </p:spPr>
          </p:pic>
          <p:sp>
            <p:nvSpPr>
              <p:cNvPr id="180" name="矩形 179"/>
              <p:cNvSpPr/>
              <p:nvPr/>
            </p:nvSpPr>
            <p:spPr>
              <a:xfrm>
                <a:off x="1643319" y="4591076"/>
                <a:ext cx="800967" cy="246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sz="1000" dirty="0">
                    <a:latin typeface="微软雅黑" pitchFamily="34" charset="-122"/>
                    <a:ea typeface="微软雅黑" pitchFamily="34" charset="-122"/>
                  </a:rPr>
                  <a:t>… …</a:t>
                </a:r>
                <a:endParaRPr lang="zh-CN" altLang="en-US" sz="10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184" name="组合 183"/>
          <p:cNvGrpSpPr/>
          <p:nvPr/>
        </p:nvGrpSpPr>
        <p:grpSpPr>
          <a:xfrm>
            <a:off x="7168414" y="668821"/>
            <a:ext cx="1391430" cy="3168000"/>
            <a:chOff x="7168414" y="480147"/>
            <a:chExt cx="1391430" cy="3168000"/>
          </a:xfrm>
        </p:grpSpPr>
        <p:sp>
          <p:nvSpPr>
            <p:cNvPr id="119" name="圆角矩形 118"/>
            <p:cNvSpPr/>
            <p:nvPr/>
          </p:nvSpPr>
          <p:spPr>
            <a:xfrm>
              <a:off x="7168414" y="480147"/>
              <a:ext cx="1391430" cy="3168000"/>
            </a:xfrm>
            <a:prstGeom prst="roundRect">
              <a:avLst>
                <a:gd name="adj" fmla="val 0"/>
              </a:avLst>
            </a:prstGeom>
            <a:solidFill>
              <a:srgbClr val="D9D9D9">
                <a:alpha val="89804"/>
              </a:srgbClr>
            </a:solidFill>
            <a:ln w="1270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25"/>
            </a:p>
          </p:txBody>
        </p:sp>
        <p:sp>
          <p:nvSpPr>
            <p:cNvPr id="120" name="矩形 119"/>
            <p:cNvSpPr/>
            <p:nvPr/>
          </p:nvSpPr>
          <p:spPr>
            <a:xfrm>
              <a:off x="7294679" y="1912060"/>
              <a:ext cx="1130059" cy="360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内控流程设置</a:t>
              </a:r>
            </a:p>
          </p:txBody>
        </p:sp>
        <p:sp>
          <p:nvSpPr>
            <p:cNvPr id="121" name="矩形 120"/>
            <p:cNvSpPr/>
            <p:nvPr/>
          </p:nvSpPr>
          <p:spPr>
            <a:xfrm>
              <a:off x="7294073" y="1036316"/>
              <a:ext cx="1125973" cy="360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组织机构</a:t>
              </a:r>
            </a:p>
          </p:txBody>
        </p:sp>
        <p:sp>
          <p:nvSpPr>
            <p:cNvPr id="122" name="矩形 121"/>
            <p:cNvSpPr/>
            <p:nvPr/>
          </p:nvSpPr>
          <p:spPr>
            <a:xfrm>
              <a:off x="7293883" y="1469808"/>
              <a:ext cx="1124691" cy="360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内控岗位与权限</a:t>
              </a:r>
            </a:p>
          </p:txBody>
        </p:sp>
        <p:sp>
          <p:nvSpPr>
            <p:cNvPr id="123" name="矩形 122"/>
            <p:cNvSpPr/>
            <p:nvPr/>
          </p:nvSpPr>
          <p:spPr>
            <a:xfrm>
              <a:off x="7294223" y="2338059"/>
              <a:ext cx="1126980" cy="360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业务单据设置</a:t>
              </a:r>
            </a:p>
          </p:txBody>
        </p:sp>
        <p:sp>
          <p:nvSpPr>
            <p:cNvPr id="124" name="矩形 123"/>
            <p:cNvSpPr/>
            <p:nvPr/>
          </p:nvSpPr>
          <p:spPr>
            <a:xfrm>
              <a:off x="7375344" y="520272"/>
              <a:ext cx="939044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1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内控管理工作平台</a:t>
              </a:r>
            </a:p>
          </p:txBody>
        </p:sp>
        <p:sp>
          <p:nvSpPr>
            <p:cNvPr id="125" name="矩形 124"/>
            <p:cNvSpPr/>
            <p:nvPr/>
          </p:nvSpPr>
          <p:spPr>
            <a:xfrm>
              <a:off x="7294223" y="2764058"/>
              <a:ext cx="1126980" cy="360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内控制度管理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7297153" y="3198000"/>
              <a:ext cx="1126980" cy="360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 …</a:t>
              </a:r>
              <a:endPara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611560" y="3908587"/>
            <a:ext cx="7948284" cy="468000"/>
            <a:chOff x="611560" y="3719913"/>
            <a:chExt cx="7948284" cy="468000"/>
          </a:xfrm>
        </p:grpSpPr>
        <p:sp>
          <p:nvSpPr>
            <p:cNvPr id="182" name="圆角矩形 181"/>
            <p:cNvSpPr/>
            <p:nvPr/>
          </p:nvSpPr>
          <p:spPr>
            <a:xfrm>
              <a:off x="611560" y="3719913"/>
              <a:ext cx="7948284" cy="468000"/>
            </a:xfrm>
            <a:prstGeom prst="roundRect">
              <a:avLst>
                <a:gd name="adj" fmla="val 0"/>
              </a:avLst>
            </a:prstGeom>
            <a:solidFill>
              <a:srgbClr val="D9D9D9">
                <a:alpha val="89804"/>
              </a:srgbClr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25"/>
            </a:p>
          </p:txBody>
        </p:sp>
        <p:sp>
          <p:nvSpPr>
            <p:cNvPr id="183" name="TextBox 41"/>
            <p:cNvSpPr txBox="1">
              <a:spLocks noChangeArrowheads="1"/>
            </p:cNvSpPr>
            <p:nvPr/>
          </p:nvSpPr>
          <p:spPr bwMode="auto">
            <a:xfrm>
              <a:off x="611560" y="3751905"/>
              <a:ext cx="792280" cy="415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应用支撑平台</a:t>
              </a:r>
              <a:endParaRPr lang="en-US" altLang="zh-CN" sz="105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6" name="矩形 185"/>
            <p:cNvSpPr/>
            <p:nvPr/>
          </p:nvSpPr>
          <p:spPr>
            <a:xfrm>
              <a:off x="1443905" y="3812982"/>
              <a:ext cx="900000" cy="28208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单点登录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2432558" y="3812982"/>
              <a:ext cx="900000" cy="27495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门户管理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4405882" y="3823561"/>
              <a:ext cx="900000" cy="26432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流程引擎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3410899" y="3813007"/>
              <a:ext cx="900000" cy="274906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消息引擎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5400192" y="3829339"/>
              <a:ext cx="900000" cy="26432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凭证模板</a:t>
              </a:r>
            </a:p>
          </p:txBody>
        </p:sp>
        <p:sp>
          <p:nvSpPr>
            <p:cNvPr id="191" name="矩形 190"/>
            <p:cNvSpPr/>
            <p:nvPr/>
          </p:nvSpPr>
          <p:spPr>
            <a:xfrm>
              <a:off x="6408304" y="3827413"/>
              <a:ext cx="900000" cy="26432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接口平台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7452320" y="3834441"/>
              <a:ext cx="900000" cy="26432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 …</a:t>
              </a:r>
              <a:endPara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6523322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内控信息化产品</a:t>
            </a:r>
            <a:r>
              <a:rPr lang="en-US" altLang="zh-CN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评价及手册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1214414" y="1500180"/>
            <a:ext cx="6912768" cy="2946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图示 5"/>
          <p:cNvGraphicFramePr/>
          <p:nvPr>
            <p:extLst>
              <p:ext uri="{D42A27DB-BD31-4B8C-83A1-F6EECF244321}">
                <p14:modId xmlns="" xmlns:p14="http://schemas.microsoft.com/office/powerpoint/2010/main" val="1256087195"/>
              </p:ext>
            </p:extLst>
          </p:nvPr>
        </p:nvGraphicFramePr>
        <p:xfrm>
          <a:off x="1733844" y="1879814"/>
          <a:ext cx="6120680" cy="2442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圆角矩形 6"/>
          <p:cNvSpPr/>
          <p:nvPr/>
        </p:nvSpPr>
        <p:spPr>
          <a:xfrm>
            <a:off x="2786050" y="1870955"/>
            <a:ext cx="4143404" cy="5400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+mj-ea"/>
                <a:ea typeface="+mj-ea"/>
              </a:rPr>
              <a:t>内控办公（待办、通知、计划、制度）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8" name="上下箭头 7"/>
          <p:cNvSpPr/>
          <p:nvPr/>
        </p:nvSpPr>
        <p:spPr>
          <a:xfrm>
            <a:off x="4670798" y="2442936"/>
            <a:ext cx="390788" cy="503864"/>
          </a:xfrm>
          <a:prstGeom prst="up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14"/>
          <p:cNvSpPr txBox="1"/>
          <p:nvPr/>
        </p:nvSpPr>
        <p:spPr>
          <a:xfrm>
            <a:off x="3714744" y="3964791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单位内控数据平台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F2EF1F0-51DC-4C41-8038-9E368E4FFD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2F2EF1F0-51DC-4C41-8038-9E368E4FFD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7B4947D-55D3-48D5-B0EF-D2D49ADFBC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dgm id="{C7B4947D-55D3-48D5-B0EF-D2D49ADFBC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35CA47-663E-4BA9-ACE2-53B33E0A8D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1835CA47-663E-4BA9-ACE2-53B33E0A8D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6D61611-07A0-433A-B269-2B12E9197C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graphicEl>
                                              <a:dgm id="{F6D61611-07A0-433A-B269-2B12E9197C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B2456DD-6CE0-4D49-ABB7-1991A820ED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EB2456DD-6CE0-4D49-ABB7-1991A820ED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P spid="7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内控信息化产品</a:t>
            </a:r>
            <a:r>
              <a:rPr lang="en-US" altLang="zh-CN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评价及手册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339444"/>
            <a:ext cx="8572560" cy="3589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内控信息化产品</a:t>
            </a:r>
            <a:r>
              <a:rPr lang="en-US" altLang="zh-CN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评价及手册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472" y="1322848"/>
            <a:ext cx="7848000" cy="33384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内控信息化产品</a:t>
            </a:r>
            <a:r>
              <a:rPr lang="en-US" altLang="zh-CN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评价及手册</a:t>
            </a:r>
          </a:p>
        </p:txBody>
      </p:sp>
      <p:pic>
        <p:nvPicPr>
          <p:cNvPr id="5" name="图片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4349" y="1125131"/>
            <a:ext cx="7841183" cy="318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内控信息化产品</a:t>
            </a:r>
            <a:r>
              <a:rPr lang="en-US" altLang="zh-CN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评价及手册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786" y="1071552"/>
            <a:ext cx="7715304" cy="37598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内控信息化产品</a:t>
            </a:r>
            <a:r>
              <a:rPr lang="en-US" altLang="zh-CN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评价及手册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39552" y="1005577"/>
            <a:ext cx="8208912" cy="3402377"/>
            <a:chOff x="-2964561" y="458755"/>
            <a:chExt cx="7107476" cy="3996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64561" y="458755"/>
              <a:ext cx="7107476" cy="3996000"/>
            </a:xfrm>
            <a:prstGeom prst="rect">
              <a:avLst/>
            </a:prstGeom>
          </p:spPr>
        </p:pic>
        <p:sp>
          <p:nvSpPr>
            <p:cNvPr id="7" name="圆角矩形 6"/>
            <p:cNvSpPr/>
            <p:nvPr/>
          </p:nvSpPr>
          <p:spPr>
            <a:xfrm>
              <a:off x="-2880744" y="1125088"/>
              <a:ext cx="648000" cy="839853"/>
            </a:xfrm>
            <a:prstGeom prst="roundRect">
              <a:avLst/>
            </a:prstGeom>
            <a:ln w="19050">
              <a:solidFill>
                <a:srgbClr val="FF0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ctr">
                <a:lnSpc>
                  <a:spcPct val="150000"/>
                </a:lnSpc>
                <a:buClr>
                  <a:srgbClr val="FF0000"/>
                </a:buClr>
                <a:buSzPct val="80000"/>
                <a:buFont typeface="Wingdings" panose="05000000000000000000" pitchFamily="2" charset="2"/>
                <a:buChar char="l"/>
              </a:pPr>
              <a:endParaRPr lang="zh-CN" altLang="en-US" sz="2400" dirty="0"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企业互联网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87474"/>
            <a:ext cx="576064" cy="466613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827584" y="195486"/>
            <a:ext cx="887016" cy="313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政  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95487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内控信息化产品</a:t>
            </a:r>
            <a:r>
              <a:rPr lang="en-US" altLang="zh-CN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3200" dirty="0" smtClean="0">
                <a:solidFill>
                  <a:srgbClr val="E60012"/>
                </a:solidFill>
                <a:latin typeface="微软雅黑" pitchFamily="34" charset="-122"/>
                <a:ea typeface="微软雅黑" pitchFamily="34" charset="-122"/>
              </a:rPr>
              <a:t>评价及手册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1178709"/>
            <a:ext cx="8358246" cy="3508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88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/>
          <p:cNvGrpSpPr/>
          <p:nvPr/>
        </p:nvGrpSpPr>
        <p:grpSpPr>
          <a:xfrm>
            <a:off x="0" y="785800"/>
            <a:ext cx="9144000" cy="4357700"/>
            <a:chOff x="0" y="785800"/>
            <a:chExt cx="9144000" cy="4357700"/>
          </a:xfrm>
        </p:grpSpPr>
        <p:grpSp>
          <p:nvGrpSpPr>
            <p:cNvPr id="68" name="组合 67"/>
            <p:cNvGrpSpPr/>
            <p:nvPr/>
          </p:nvGrpSpPr>
          <p:grpSpPr>
            <a:xfrm>
              <a:off x="3000364" y="785800"/>
              <a:ext cx="3000396" cy="4357700"/>
              <a:chOff x="3000364" y="785800"/>
              <a:chExt cx="3000396" cy="43577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3000396" y="785800"/>
                <a:ext cx="3000364" cy="43577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000364" y="785800"/>
                <a:ext cx="3000364" cy="35719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业务流程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0" y="785800"/>
              <a:ext cx="3000364" cy="4357700"/>
              <a:chOff x="0" y="785800"/>
              <a:chExt cx="3000364" cy="43577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785800"/>
                <a:ext cx="3000364" cy="435770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0" y="785800"/>
                <a:ext cx="3000364" cy="35719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存在问题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6000760" y="785800"/>
              <a:ext cx="3143240" cy="4357700"/>
              <a:chOff x="6000760" y="785800"/>
              <a:chExt cx="3143240" cy="4357700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6000760" y="785800"/>
                <a:ext cx="3143240" cy="43577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6000760" y="785800"/>
                <a:ext cx="3143240" cy="35719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采取策略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4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1907704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ctr" eaLnBrk="1" hangingPunct="1">
              <a:lnSpc>
                <a:spcPct val="120000"/>
              </a:lnSpc>
              <a:defRPr sz="2800" b="1">
                <a:solidFill>
                  <a:srgbClr val="C00000"/>
                </a:solidFill>
                <a:latin typeface="+mn-ea"/>
                <a:ea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zh-CN" altLang="en-US" dirty="0" smtClean="0"/>
              <a:t>预算管理</a:t>
            </a:r>
            <a:endParaRPr lang="zh-CN" altLang="en-US" dirty="0"/>
          </a:p>
        </p:txBody>
      </p:sp>
      <p:sp>
        <p:nvSpPr>
          <p:cNvPr id="29" name="Rectangle 42"/>
          <p:cNvSpPr>
            <a:spLocks noChangeArrowheads="1"/>
          </p:cNvSpPr>
          <p:nvPr/>
        </p:nvSpPr>
        <p:spPr bwMode="auto">
          <a:xfrm>
            <a:off x="436531" y="1858448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3571868" y="1571618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预算编制与审批</a:t>
            </a:r>
            <a:endParaRPr lang="zh-CN" altLang="en-US" sz="1600" dirty="0"/>
          </a:p>
        </p:txBody>
      </p:sp>
      <p:sp>
        <p:nvSpPr>
          <p:cNvPr id="50" name="Rectangle 42"/>
          <p:cNvSpPr>
            <a:spLocks noChangeArrowheads="1"/>
          </p:cNvSpPr>
          <p:nvPr/>
        </p:nvSpPr>
        <p:spPr bwMode="auto">
          <a:xfrm>
            <a:off x="436531" y="276209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3571868" y="2357436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预算分解与下达</a:t>
            </a:r>
            <a:endParaRPr lang="zh-CN" altLang="en-US" sz="1600" dirty="0"/>
          </a:p>
        </p:txBody>
      </p:sp>
      <p:sp>
        <p:nvSpPr>
          <p:cNvPr id="71" name="矩形 70"/>
          <p:cNvSpPr/>
          <p:nvPr/>
        </p:nvSpPr>
        <p:spPr>
          <a:xfrm>
            <a:off x="3571868" y="3143254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预算执行与控制</a:t>
            </a:r>
            <a:endParaRPr lang="zh-CN" altLang="en-US" sz="1600" dirty="0"/>
          </a:p>
        </p:txBody>
      </p:sp>
      <p:sp>
        <p:nvSpPr>
          <p:cNvPr id="72" name="矩形 71"/>
          <p:cNvSpPr/>
          <p:nvPr/>
        </p:nvSpPr>
        <p:spPr>
          <a:xfrm>
            <a:off x="3571868" y="3929072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决算与绩效评价</a:t>
            </a:r>
            <a:endParaRPr lang="zh-CN" altLang="en-US" sz="1600" dirty="0"/>
          </a:p>
        </p:txBody>
      </p:sp>
      <p:sp>
        <p:nvSpPr>
          <p:cNvPr id="74" name="矩形 73"/>
          <p:cNvSpPr/>
          <p:nvPr/>
        </p:nvSpPr>
        <p:spPr>
          <a:xfrm>
            <a:off x="0" y="1500180"/>
            <a:ext cx="3000364" cy="27860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1.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预算管理停留在财务处室内部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2.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预算管理重分配   轻管理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3.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预算、执行两层皮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4.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预算执行不均衡年底突击资金结余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5.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预算执行情况统计困难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6.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缺乏预算绩效评价体系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endParaRPr lang="zh-CN" altLang="en-US" dirty="0"/>
          </a:p>
        </p:txBody>
      </p:sp>
      <p:sp>
        <p:nvSpPr>
          <p:cNvPr id="75" name="矩形 74"/>
          <p:cNvSpPr/>
          <p:nvPr/>
        </p:nvSpPr>
        <p:spPr>
          <a:xfrm>
            <a:off x="6000760" y="1500180"/>
            <a:ext cx="3143240" cy="27860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预算管理停留在财务处室内部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预算管理重分配   轻管理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预算、执行两层皮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预算执行不均衡年底突击资金结余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预算执行情况统计困难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缺乏预算绩效评价体系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423078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70" grpId="0" animBg="1"/>
      <p:bldP spid="71" grpId="0" animBg="1"/>
      <p:bldP spid="72" grpId="0" animBg="1"/>
      <p:bldP spid="74" grpId="0" animBg="1"/>
      <p:bldP spid="7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48071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-1"/>
            <a:ext cx="212372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预算管理</a:t>
            </a:r>
            <a:endParaRPr lang="zh-CN" altLang="en-US" sz="28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pic>
        <p:nvPicPr>
          <p:cNvPr id="10" name="图片 9" descr="d:\desk\项目实施\7-西双版纳职业技术学院\05-项目培训\手册截图\2017-04-05_19-08-4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928677"/>
            <a:ext cx="6643702" cy="42148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图片 10" descr="d:\desk\项目实施\7-西双版纳职业技术学院\05-项目培训\手册截图\2017-04-05_19-13-0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2976" y="930909"/>
            <a:ext cx="6072230" cy="42125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图片 11" descr="d:\desk\项目实施\7-西双版纳职业技术学院\05-项目培训\手册截图\2017-04-06_14-30-4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14612" y="928676"/>
            <a:ext cx="6429388" cy="42148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" name="矩形 12"/>
          <p:cNvSpPr/>
          <p:nvPr/>
        </p:nvSpPr>
        <p:spPr>
          <a:xfrm>
            <a:off x="4563670" y="99938"/>
            <a:ext cx="4544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预算业务全面</a:t>
            </a:r>
            <a:r>
              <a:rPr kumimoji="1"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标准化、规范化、流程化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648071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5" name="矩形 14"/>
          <p:cNvSpPr/>
          <p:nvPr/>
        </p:nvSpPr>
        <p:spPr>
          <a:xfrm>
            <a:off x="-41" y="648071"/>
            <a:ext cx="1643083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1.</a:t>
            </a:r>
            <a:r>
              <a:rPr lang="zh-CN" altLang="en-US" sz="1400" dirty="0" smtClean="0"/>
              <a:t>设置预算控制数</a:t>
            </a:r>
            <a:endParaRPr lang="zh-CN" alt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19613327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48071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-1"/>
            <a:ext cx="212372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预算管理</a:t>
            </a:r>
            <a:endParaRPr lang="zh-CN" altLang="en-US" sz="28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pic>
        <p:nvPicPr>
          <p:cNvPr id="13" name="图片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928677"/>
            <a:ext cx="5929322" cy="421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3" descr="d:\desk\项目实施\7-西双版纳职业技术学院\05-项目培训\手册截图\2017-04-06_14-18-5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86062" y="4303065"/>
            <a:ext cx="2328879" cy="78790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5" name="图片 14" descr="d:\desk\项目实施\7-西双版纳职业技术学院\05-项目培训\手册截图\2017-04-06_14-34-3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1538" y="928676"/>
            <a:ext cx="6916634" cy="421482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6" name="图片 15" descr="d:\desk\项目实施\7-西双版纳职业技术学院\05-项目培训\手册截图\2017-04-08_8-40-5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27366" y="928676"/>
            <a:ext cx="6916634" cy="421482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7" name="矩形 16"/>
          <p:cNvSpPr/>
          <p:nvPr/>
        </p:nvSpPr>
        <p:spPr>
          <a:xfrm>
            <a:off x="4563670" y="99938"/>
            <a:ext cx="4544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预算业务全面</a:t>
            </a:r>
            <a:r>
              <a:rPr kumimoji="1"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标准化、规范化、流程化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48071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20" name="矩形 19"/>
          <p:cNvSpPr/>
          <p:nvPr/>
        </p:nvSpPr>
        <p:spPr>
          <a:xfrm>
            <a:off x="-41" y="648071"/>
            <a:ext cx="1643083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1.</a:t>
            </a:r>
            <a:r>
              <a:rPr lang="zh-CN" altLang="en-US" sz="1400" dirty="0" smtClean="0"/>
              <a:t>设置预算控制数</a:t>
            </a:r>
            <a:endParaRPr lang="zh-CN" altLang="en-US" sz="1400" dirty="0"/>
          </a:p>
        </p:txBody>
      </p:sp>
      <p:sp>
        <p:nvSpPr>
          <p:cNvPr id="22" name="矩形 21"/>
          <p:cNvSpPr/>
          <p:nvPr/>
        </p:nvSpPr>
        <p:spPr>
          <a:xfrm>
            <a:off x="1733530" y="642925"/>
            <a:ext cx="1404947" cy="2857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预算数填报</a:t>
            </a:r>
            <a:endParaRPr lang="zh-CN" alt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19613327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48071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-1"/>
            <a:ext cx="212372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预算管理</a:t>
            </a:r>
            <a:endParaRPr lang="zh-CN" altLang="en-US" sz="28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63670" y="99938"/>
            <a:ext cx="4544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预算业务全面</a:t>
            </a:r>
            <a:r>
              <a:rPr kumimoji="1"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标准化、规范化、流程化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pic>
        <p:nvPicPr>
          <p:cNvPr id="12" name="图片 11" descr="d:\desk\项目实施\7-西双版纳职业技术学院\05-项目培训\手册截图\2017-04-05_19-20-2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928676"/>
            <a:ext cx="9144000" cy="42148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" name="线形标注 2 19"/>
          <p:cNvSpPr/>
          <p:nvPr/>
        </p:nvSpPr>
        <p:spPr>
          <a:xfrm>
            <a:off x="6357950" y="3000378"/>
            <a:ext cx="1882775" cy="561975"/>
          </a:xfrm>
          <a:prstGeom prst="borderCallout2">
            <a:avLst>
              <a:gd name="adj1" fmla="val -27013"/>
              <a:gd name="adj2" fmla="val 69070"/>
              <a:gd name="adj3" fmla="val -42267"/>
              <a:gd name="adj4" fmla="val 74395"/>
              <a:gd name="adj5" fmla="val -84875"/>
              <a:gd name="adj6" fmla="val 97434"/>
            </a:avLst>
          </a:prstGeom>
          <a:solidFill>
            <a:srgbClr val="F7964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 smtClean="0">
                <a:solidFill>
                  <a:sysClr val="window" lastClr="FFFFFF"/>
                </a:solidFill>
                <a:latin typeface="+mn-ea"/>
                <a:ea typeface="+mn-ea"/>
              </a:rPr>
              <a:t>审核金额</a:t>
            </a:r>
            <a:endParaRPr lang="zh-CN" altLang="en-US" sz="1600" kern="0" dirty="0">
              <a:solidFill>
                <a:sysClr val="window" lastClr="FFFFFF"/>
              </a:solidFill>
              <a:latin typeface="+mn-ea"/>
              <a:ea typeface="+mn-ea"/>
            </a:endParaRPr>
          </a:p>
        </p:txBody>
      </p:sp>
      <p:sp>
        <p:nvSpPr>
          <p:cNvPr id="23" name="直角上箭头 22"/>
          <p:cNvSpPr/>
          <p:nvPr/>
        </p:nvSpPr>
        <p:spPr>
          <a:xfrm>
            <a:off x="5429256" y="3571882"/>
            <a:ext cx="1928826" cy="642942"/>
          </a:xfrm>
          <a:prstGeom prst="bentUpArrow">
            <a:avLst>
              <a:gd name="adj1" fmla="val 14629"/>
              <a:gd name="adj2" fmla="val 16852"/>
              <a:gd name="adj3" fmla="val 29445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0" y="648071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25" name="矩形 24"/>
          <p:cNvSpPr/>
          <p:nvPr/>
        </p:nvSpPr>
        <p:spPr>
          <a:xfrm>
            <a:off x="-41" y="648071"/>
            <a:ext cx="1643083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1.</a:t>
            </a:r>
            <a:r>
              <a:rPr lang="zh-CN" altLang="en-US" sz="1400" dirty="0" smtClean="0"/>
              <a:t>设置预算控制数</a:t>
            </a:r>
            <a:endParaRPr lang="zh-CN" altLang="en-US" sz="1400" dirty="0"/>
          </a:p>
        </p:txBody>
      </p:sp>
      <p:sp>
        <p:nvSpPr>
          <p:cNvPr id="26" name="矩形 25"/>
          <p:cNvSpPr/>
          <p:nvPr/>
        </p:nvSpPr>
        <p:spPr>
          <a:xfrm>
            <a:off x="1733530" y="642925"/>
            <a:ext cx="1404947" cy="28575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预算数填报</a:t>
            </a:r>
            <a:endParaRPr lang="zh-CN" altLang="en-US" sz="1400" dirty="0"/>
          </a:p>
        </p:txBody>
      </p:sp>
      <p:sp>
        <p:nvSpPr>
          <p:cNvPr id="27" name="矩形 26"/>
          <p:cNvSpPr/>
          <p:nvPr/>
        </p:nvSpPr>
        <p:spPr>
          <a:xfrm>
            <a:off x="3224203" y="652449"/>
            <a:ext cx="1400184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3.</a:t>
            </a:r>
            <a:r>
              <a:rPr lang="zh-CN" altLang="en-US" sz="1400" dirty="0" smtClean="0"/>
              <a:t>预算归口审批</a:t>
            </a:r>
            <a:endParaRPr lang="zh-CN" alt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19613327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48071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-1"/>
            <a:ext cx="212372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预算管理</a:t>
            </a:r>
            <a:endParaRPr lang="zh-CN" altLang="en-US" sz="28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63670" y="99938"/>
            <a:ext cx="4544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预算业务全面</a:t>
            </a:r>
            <a:r>
              <a:rPr kumimoji="1"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标准化、规范化、流程化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928677"/>
            <a:ext cx="6929454" cy="4214824"/>
            <a:chOff x="0" y="428625"/>
            <a:chExt cx="9144000" cy="5478462"/>
          </a:xfrm>
        </p:grpSpPr>
        <p:pic>
          <p:nvPicPr>
            <p:cNvPr id="15" name="图片 14" descr="d:\desk\项目实施\7-西双版纳职业技术学院\05-项目培训\手册截图\2017-04-05_19-22-45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428625"/>
              <a:ext cx="9144000" cy="13319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6" name="图片 15" descr="d:\desk\项目实施\7-西双版纳职业技术学院\05-项目培训\手册截图\2017-04-05_19-22-18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1752600"/>
              <a:ext cx="9144000" cy="415448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1538" y="920864"/>
            <a:ext cx="6929454" cy="4222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矩形 21"/>
          <p:cNvSpPr/>
          <p:nvPr/>
        </p:nvSpPr>
        <p:spPr>
          <a:xfrm>
            <a:off x="0" y="648071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-41" y="648071"/>
            <a:ext cx="1643083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1.</a:t>
            </a:r>
            <a:r>
              <a:rPr lang="zh-CN" altLang="en-US" sz="1400" dirty="0" smtClean="0"/>
              <a:t>设置预算控制数</a:t>
            </a:r>
            <a:endParaRPr lang="zh-CN" altLang="en-US" sz="1400" dirty="0"/>
          </a:p>
        </p:txBody>
      </p:sp>
      <p:sp>
        <p:nvSpPr>
          <p:cNvPr id="25" name="矩形 24"/>
          <p:cNvSpPr/>
          <p:nvPr/>
        </p:nvSpPr>
        <p:spPr>
          <a:xfrm>
            <a:off x="1733530" y="642925"/>
            <a:ext cx="1404947" cy="28575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预算数填报</a:t>
            </a:r>
            <a:endParaRPr lang="zh-CN" altLang="en-US" sz="1400" dirty="0"/>
          </a:p>
        </p:txBody>
      </p:sp>
      <p:sp>
        <p:nvSpPr>
          <p:cNvPr id="26" name="矩形 25"/>
          <p:cNvSpPr/>
          <p:nvPr/>
        </p:nvSpPr>
        <p:spPr>
          <a:xfrm>
            <a:off x="3224203" y="652449"/>
            <a:ext cx="1400184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3.</a:t>
            </a:r>
            <a:r>
              <a:rPr lang="zh-CN" altLang="en-US" sz="1400" dirty="0" smtClean="0"/>
              <a:t>预算归口审批</a:t>
            </a:r>
            <a:endParaRPr lang="zh-CN" altLang="en-US" sz="1400" dirty="0"/>
          </a:p>
        </p:txBody>
      </p:sp>
      <p:sp>
        <p:nvSpPr>
          <p:cNvPr id="27" name="矩形 26"/>
          <p:cNvSpPr/>
          <p:nvPr/>
        </p:nvSpPr>
        <p:spPr>
          <a:xfrm>
            <a:off x="4686301" y="642924"/>
            <a:ext cx="1466859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4.</a:t>
            </a:r>
            <a:r>
              <a:rPr lang="zh-CN" altLang="en-US" sz="1400" dirty="0" smtClean="0"/>
              <a:t>预算分解下达</a:t>
            </a:r>
            <a:endParaRPr lang="zh-CN" alt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19613327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48071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37" name="矩形 36"/>
          <p:cNvSpPr/>
          <p:nvPr/>
        </p:nvSpPr>
        <p:spPr>
          <a:xfrm>
            <a:off x="-41" y="648071"/>
            <a:ext cx="1643083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1.</a:t>
            </a:r>
            <a:r>
              <a:rPr lang="zh-CN" altLang="en-US" sz="1400" dirty="0" smtClean="0"/>
              <a:t>设置预算控制数</a:t>
            </a:r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-1"/>
            <a:ext cx="212372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预算管理</a:t>
            </a:r>
            <a:endParaRPr lang="zh-CN" altLang="en-US" sz="28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33530" y="642925"/>
            <a:ext cx="1404947" cy="28575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预算数填报</a:t>
            </a:r>
            <a:endParaRPr lang="zh-CN" altLang="en-US" sz="1400" dirty="0"/>
          </a:p>
        </p:txBody>
      </p:sp>
      <p:sp>
        <p:nvSpPr>
          <p:cNvPr id="17" name="矩形 16"/>
          <p:cNvSpPr/>
          <p:nvPr/>
        </p:nvSpPr>
        <p:spPr>
          <a:xfrm>
            <a:off x="4563670" y="99938"/>
            <a:ext cx="4544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预算业务全面</a:t>
            </a:r>
            <a:r>
              <a:rPr kumimoji="1"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标准化、规范化、流程化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24203" y="652449"/>
            <a:ext cx="1400184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3.</a:t>
            </a:r>
            <a:r>
              <a:rPr lang="zh-CN" altLang="en-US" sz="1400" dirty="0" smtClean="0"/>
              <a:t>预算归口审批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4686301" y="642924"/>
            <a:ext cx="1466859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4.</a:t>
            </a:r>
            <a:r>
              <a:rPr lang="zh-CN" altLang="en-US" sz="1400" dirty="0" smtClean="0"/>
              <a:t>预算分解下达</a:t>
            </a:r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6219837" y="642924"/>
            <a:ext cx="1466860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5.</a:t>
            </a:r>
            <a:r>
              <a:rPr lang="zh-CN" altLang="en-US" sz="1400" dirty="0" smtClean="0"/>
              <a:t>预算过程控制</a:t>
            </a:r>
            <a:endParaRPr lang="zh-CN" altLang="en-US" sz="1400" dirty="0"/>
          </a:p>
        </p:txBody>
      </p:sp>
      <p:pic>
        <p:nvPicPr>
          <p:cNvPr id="20" name="图片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1000114"/>
            <a:ext cx="7139745" cy="413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圆角矩形 21"/>
          <p:cNvSpPr/>
          <p:nvPr/>
        </p:nvSpPr>
        <p:spPr>
          <a:xfrm>
            <a:off x="142877" y="4405325"/>
            <a:ext cx="6929453" cy="42862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3" name="线形标注 2 22"/>
          <p:cNvSpPr/>
          <p:nvPr/>
        </p:nvSpPr>
        <p:spPr>
          <a:xfrm>
            <a:off x="4429125" y="3071816"/>
            <a:ext cx="1785950" cy="521607"/>
          </a:xfrm>
          <a:prstGeom prst="borderCallout2">
            <a:avLst>
              <a:gd name="adj1" fmla="val 18750"/>
              <a:gd name="adj2" fmla="val -8333"/>
              <a:gd name="adj3" fmla="val 27810"/>
              <a:gd name="adj4" fmla="val -1183"/>
              <a:gd name="adj5" fmla="val 253717"/>
              <a:gd name="adj6" fmla="val -32990"/>
            </a:avLst>
          </a:prstGeom>
          <a:solidFill>
            <a:schemeClr val="accent2">
              <a:lumMod val="75000"/>
            </a:schemeClr>
          </a:solidFill>
          <a:ln w="381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 smtClean="0">
                <a:solidFill>
                  <a:sysClr val="window" lastClr="FFFFFF"/>
                </a:solidFill>
                <a:latin typeface="+mn-ea"/>
              </a:rPr>
              <a:t>预算额度控制</a:t>
            </a:r>
            <a:endParaRPr lang="zh-CN" altLang="en-US" sz="1600" kern="0" dirty="0">
              <a:solidFill>
                <a:sysClr val="window" lastClr="FFFFFF"/>
              </a:solidFill>
              <a:latin typeface="+mn-ea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71604" y="979652"/>
            <a:ext cx="7072362" cy="4163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圆角矩形 26"/>
          <p:cNvSpPr/>
          <p:nvPr/>
        </p:nvSpPr>
        <p:spPr>
          <a:xfrm>
            <a:off x="5500694" y="3071816"/>
            <a:ext cx="3071834" cy="21431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8" name="线形标注 2 27"/>
          <p:cNvSpPr/>
          <p:nvPr/>
        </p:nvSpPr>
        <p:spPr>
          <a:xfrm>
            <a:off x="7358050" y="1643056"/>
            <a:ext cx="1785950" cy="521607"/>
          </a:xfrm>
          <a:prstGeom prst="borderCallout2">
            <a:avLst>
              <a:gd name="adj1" fmla="val 18750"/>
              <a:gd name="adj2" fmla="val -8333"/>
              <a:gd name="adj3" fmla="val 27810"/>
              <a:gd name="adj4" fmla="val -1183"/>
              <a:gd name="adj5" fmla="val 253717"/>
              <a:gd name="adj6" fmla="val -32990"/>
            </a:avLst>
          </a:prstGeom>
          <a:solidFill>
            <a:schemeClr val="accent2">
              <a:lumMod val="75000"/>
            </a:schemeClr>
          </a:solidFill>
          <a:ln w="381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 smtClean="0">
                <a:solidFill>
                  <a:sysClr val="window" lastClr="FFFFFF"/>
                </a:solidFill>
                <a:latin typeface="+mn-ea"/>
              </a:rPr>
              <a:t>预算额度控制</a:t>
            </a:r>
            <a:endParaRPr lang="zh-CN" altLang="en-US" sz="1600" kern="0" dirty="0">
              <a:solidFill>
                <a:sysClr val="window" lastClr="FFFFFF"/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13327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27" grpId="0" animBg="1"/>
      <p:bldP spid="2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48071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37" name="矩形 36"/>
          <p:cNvSpPr/>
          <p:nvPr/>
        </p:nvSpPr>
        <p:spPr>
          <a:xfrm>
            <a:off x="-41" y="648071"/>
            <a:ext cx="1643083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1.</a:t>
            </a:r>
            <a:r>
              <a:rPr lang="zh-CN" altLang="en-US" sz="1400" dirty="0" smtClean="0"/>
              <a:t>设置预算控制数</a:t>
            </a:r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-1"/>
            <a:ext cx="212372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预算管理</a:t>
            </a:r>
            <a:endParaRPr lang="zh-CN" altLang="en-US" sz="28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33530" y="642925"/>
            <a:ext cx="1404947" cy="28575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预算数填报</a:t>
            </a:r>
            <a:endParaRPr lang="zh-CN" altLang="en-US" sz="1400" dirty="0"/>
          </a:p>
        </p:txBody>
      </p:sp>
      <p:sp>
        <p:nvSpPr>
          <p:cNvPr id="17" name="矩形 16"/>
          <p:cNvSpPr/>
          <p:nvPr/>
        </p:nvSpPr>
        <p:spPr>
          <a:xfrm>
            <a:off x="4563670" y="99938"/>
            <a:ext cx="4544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预算业务全面</a:t>
            </a:r>
            <a:r>
              <a:rPr kumimoji="1"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标准化、规范化、流程化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24203" y="652449"/>
            <a:ext cx="1400184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3.</a:t>
            </a:r>
            <a:r>
              <a:rPr lang="zh-CN" altLang="en-US" sz="1400" dirty="0" smtClean="0"/>
              <a:t>预算归口审批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4686301" y="642924"/>
            <a:ext cx="1466859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4.</a:t>
            </a:r>
            <a:r>
              <a:rPr lang="zh-CN" altLang="en-US" sz="1400" dirty="0" smtClean="0"/>
              <a:t>预算分解下达</a:t>
            </a:r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6219837" y="642924"/>
            <a:ext cx="1466860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5.</a:t>
            </a:r>
            <a:r>
              <a:rPr lang="zh-CN" altLang="en-US" sz="1400" dirty="0" smtClean="0"/>
              <a:t>预算过程控制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7748610" y="642924"/>
            <a:ext cx="1538298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6.</a:t>
            </a:r>
            <a:r>
              <a:rPr lang="zh-CN" altLang="en-US" sz="1400" dirty="0" smtClean="0"/>
              <a:t>预算执行统计</a:t>
            </a:r>
            <a:endParaRPr lang="zh-CN" altLang="en-US" sz="1400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950090"/>
            <a:ext cx="6858048" cy="4193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" descr="d:\desk\项目实施\7-西双版纳职业技术学院\05-项目培训\手册截图\2017-04-17_18-12-2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31432" y="928676"/>
            <a:ext cx="7012568" cy="4214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9613327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48071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37" name="矩形 36"/>
          <p:cNvSpPr/>
          <p:nvPr/>
        </p:nvSpPr>
        <p:spPr>
          <a:xfrm>
            <a:off x="-41" y="648071"/>
            <a:ext cx="1643083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1.</a:t>
            </a:r>
            <a:r>
              <a:rPr lang="zh-CN" altLang="en-US" sz="1400" dirty="0" smtClean="0"/>
              <a:t>设置预算控制数</a:t>
            </a:r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-1"/>
            <a:ext cx="212372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预算管理</a:t>
            </a:r>
            <a:endParaRPr lang="zh-CN" altLang="en-US" sz="28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33530" y="642925"/>
            <a:ext cx="1404947" cy="28575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预算数填报</a:t>
            </a:r>
            <a:endParaRPr lang="zh-CN" altLang="en-US" sz="1400" dirty="0"/>
          </a:p>
        </p:txBody>
      </p:sp>
      <p:sp>
        <p:nvSpPr>
          <p:cNvPr id="17" name="矩形 16"/>
          <p:cNvSpPr/>
          <p:nvPr/>
        </p:nvSpPr>
        <p:spPr>
          <a:xfrm>
            <a:off x="4563670" y="99938"/>
            <a:ext cx="4544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预算业务全面</a:t>
            </a:r>
            <a:r>
              <a:rPr kumimoji="1"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标准化、规范化、流程化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24203" y="652449"/>
            <a:ext cx="1400184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3.</a:t>
            </a:r>
            <a:r>
              <a:rPr lang="zh-CN" altLang="en-US" sz="1400" dirty="0" smtClean="0"/>
              <a:t>预算归口审批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4686301" y="642924"/>
            <a:ext cx="1466859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4.</a:t>
            </a:r>
            <a:r>
              <a:rPr lang="zh-CN" altLang="en-US" sz="1400" dirty="0" smtClean="0"/>
              <a:t>预算分解下达</a:t>
            </a:r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6219837" y="642924"/>
            <a:ext cx="1466860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5.</a:t>
            </a:r>
            <a:r>
              <a:rPr lang="zh-CN" altLang="en-US" sz="1400" dirty="0" smtClean="0"/>
              <a:t>预算过程控制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7748610" y="642924"/>
            <a:ext cx="1538298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6.</a:t>
            </a:r>
            <a:r>
              <a:rPr lang="zh-CN" altLang="en-US" sz="1400" dirty="0" smtClean="0"/>
              <a:t>预算执行统计</a:t>
            </a:r>
            <a:endParaRPr lang="zh-CN" altLang="en-US" sz="1400" dirty="0"/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928676"/>
            <a:ext cx="7534880" cy="421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962132" y="3328993"/>
            <a:ext cx="681042" cy="2616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期初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214942" y="3319467"/>
            <a:ext cx="642942" cy="2616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执行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205549" y="3324230"/>
            <a:ext cx="714380" cy="2616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余额</a:t>
            </a:r>
          </a:p>
        </p:txBody>
      </p:sp>
      <p:sp>
        <p:nvSpPr>
          <p:cNvPr id="32" name="线形标注 2 31"/>
          <p:cNvSpPr/>
          <p:nvPr/>
        </p:nvSpPr>
        <p:spPr>
          <a:xfrm>
            <a:off x="5929322" y="3286130"/>
            <a:ext cx="1000132" cy="357190"/>
          </a:xfrm>
          <a:prstGeom prst="borderCallout2">
            <a:avLst>
              <a:gd name="adj1" fmla="val 18750"/>
              <a:gd name="adj2" fmla="val -8333"/>
              <a:gd name="adj3" fmla="val 27810"/>
              <a:gd name="adj4" fmla="val -1183"/>
              <a:gd name="adj5" fmla="val 253717"/>
              <a:gd name="adj6" fmla="val -32990"/>
            </a:avLst>
          </a:prstGeom>
          <a:solidFill>
            <a:schemeClr val="accent2">
              <a:lumMod val="75000"/>
            </a:schemeClr>
          </a:solidFill>
          <a:ln w="381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 smtClean="0">
                <a:solidFill>
                  <a:schemeClr val="bg1"/>
                </a:solidFill>
                <a:latin typeface="+mn-ea"/>
                <a:ea typeface="+mn-ea"/>
              </a:rPr>
              <a:t>双击</a:t>
            </a:r>
            <a:endParaRPr lang="zh-CN" altLang="en-US" sz="1600" kern="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86243" y="928676"/>
            <a:ext cx="7086219" cy="421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00232" y="928676"/>
            <a:ext cx="7143800" cy="424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961332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2"/>
          <p:cNvGrpSpPr/>
          <p:nvPr/>
        </p:nvGrpSpPr>
        <p:grpSpPr>
          <a:xfrm>
            <a:off x="0" y="785800"/>
            <a:ext cx="9144000" cy="4357700"/>
            <a:chOff x="0" y="785800"/>
            <a:chExt cx="9144000" cy="4357700"/>
          </a:xfrm>
        </p:grpSpPr>
        <p:grpSp>
          <p:nvGrpSpPr>
            <p:cNvPr id="3" name="组合 67"/>
            <p:cNvGrpSpPr/>
            <p:nvPr/>
          </p:nvGrpSpPr>
          <p:grpSpPr>
            <a:xfrm>
              <a:off x="3000364" y="785800"/>
              <a:ext cx="3000396" cy="4357700"/>
              <a:chOff x="3000364" y="785800"/>
              <a:chExt cx="3000396" cy="43577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3000396" y="785800"/>
                <a:ext cx="3000364" cy="43577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000364" y="785800"/>
                <a:ext cx="3000364" cy="35719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业务流程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" name="组合 66"/>
            <p:cNvGrpSpPr/>
            <p:nvPr/>
          </p:nvGrpSpPr>
          <p:grpSpPr>
            <a:xfrm>
              <a:off x="0" y="785800"/>
              <a:ext cx="3000364" cy="4357700"/>
              <a:chOff x="0" y="785800"/>
              <a:chExt cx="3000364" cy="43577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785800"/>
                <a:ext cx="3000364" cy="435770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0" y="785800"/>
                <a:ext cx="3000364" cy="35719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存在问题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" name="组合 68"/>
            <p:cNvGrpSpPr/>
            <p:nvPr/>
          </p:nvGrpSpPr>
          <p:grpSpPr>
            <a:xfrm>
              <a:off x="6000760" y="785800"/>
              <a:ext cx="3143240" cy="4357700"/>
              <a:chOff x="6000760" y="785800"/>
              <a:chExt cx="3143240" cy="4357700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6000760" y="785800"/>
                <a:ext cx="3143240" cy="43577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6000760" y="785800"/>
                <a:ext cx="3143240" cy="35719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采取策略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4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1907704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ctr" eaLnBrk="1" hangingPunct="1">
              <a:lnSpc>
                <a:spcPct val="120000"/>
              </a:lnSpc>
              <a:defRPr sz="2800" b="1">
                <a:solidFill>
                  <a:srgbClr val="C00000"/>
                </a:solidFill>
                <a:latin typeface="+mn-ea"/>
                <a:ea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zh-CN" altLang="en-US" dirty="0" smtClean="0"/>
              <a:t>支出业务</a:t>
            </a:r>
            <a:endParaRPr lang="zh-CN" altLang="en-US" dirty="0"/>
          </a:p>
        </p:txBody>
      </p:sp>
      <p:sp>
        <p:nvSpPr>
          <p:cNvPr id="29" name="Rectangle 42"/>
          <p:cNvSpPr>
            <a:spLocks noChangeArrowheads="1"/>
          </p:cNvSpPr>
          <p:nvPr/>
        </p:nvSpPr>
        <p:spPr bwMode="auto">
          <a:xfrm>
            <a:off x="436531" y="1858448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3571868" y="1571618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经费申请审批</a:t>
            </a:r>
            <a:endParaRPr lang="zh-CN" altLang="en-US" sz="1600" dirty="0"/>
          </a:p>
        </p:txBody>
      </p:sp>
      <p:sp>
        <p:nvSpPr>
          <p:cNvPr id="50" name="Rectangle 42"/>
          <p:cNvSpPr>
            <a:spLocks noChangeArrowheads="1"/>
          </p:cNvSpPr>
          <p:nvPr/>
        </p:nvSpPr>
        <p:spPr bwMode="auto">
          <a:xfrm>
            <a:off x="436531" y="276209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3571868" y="2357436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报销申请审批</a:t>
            </a:r>
            <a:endParaRPr lang="zh-CN" altLang="en-US" sz="1600" dirty="0"/>
          </a:p>
        </p:txBody>
      </p:sp>
      <p:sp>
        <p:nvSpPr>
          <p:cNvPr id="71" name="矩形 70"/>
          <p:cNvSpPr/>
          <p:nvPr/>
        </p:nvSpPr>
        <p:spPr>
          <a:xfrm>
            <a:off x="3571868" y="3143254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财务审核付款</a:t>
            </a:r>
            <a:endParaRPr lang="zh-CN" altLang="en-US" sz="1600" dirty="0"/>
          </a:p>
        </p:txBody>
      </p:sp>
      <p:sp>
        <p:nvSpPr>
          <p:cNvPr id="72" name="矩形 71"/>
          <p:cNvSpPr/>
          <p:nvPr/>
        </p:nvSpPr>
        <p:spPr>
          <a:xfrm>
            <a:off x="3571868" y="3929072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会计记账</a:t>
            </a:r>
            <a:endParaRPr lang="zh-CN" altLang="en-US" sz="1600" dirty="0"/>
          </a:p>
        </p:txBody>
      </p:sp>
      <p:sp>
        <p:nvSpPr>
          <p:cNvPr id="74" name="矩形 73"/>
          <p:cNvSpPr/>
          <p:nvPr/>
        </p:nvSpPr>
        <p:spPr>
          <a:xfrm>
            <a:off x="0" y="1500180"/>
            <a:ext cx="3000364" cy="32147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360363" lvl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1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、经费支出与预算管理脱节，未控制到具体处室；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2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、支出缺少明确的开支标准；</a:t>
            </a:r>
          </a:p>
          <a:p>
            <a:pPr marL="360363" lvl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3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、开支范围执行不严格，存在超范围开支现象；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4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、费用报销审批程序和审批权限不清晰；</a:t>
            </a:r>
          </a:p>
          <a:p>
            <a:pPr marL="360363" lvl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5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、报销环节缺少明确的票据规范要求；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6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、缺少对单位经费支出定期分析报告。</a:t>
            </a:r>
          </a:p>
          <a:p>
            <a:endParaRPr lang="zh-CN" altLang="en-US" dirty="0"/>
          </a:p>
        </p:txBody>
      </p:sp>
      <p:sp>
        <p:nvSpPr>
          <p:cNvPr id="75" name="矩形 74"/>
          <p:cNvSpPr/>
          <p:nvPr/>
        </p:nvSpPr>
        <p:spPr>
          <a:xfrm>
            <a:off x="6000760" y="1500180"/>
            <a:ext cx="3143240" cy="27860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1.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严格按照预算控制经费开支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2.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制定各项经费开支标准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3.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明确各项经费开支范围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4.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明确各项经费审批流程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5.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报销单据格式规范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423078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70" grpId="0" animBg="1"/>
      <p:bldP spid="71" grpId="0" animBg="1"/>
      <p:bldP spid="72" grpId="0" animBg="1"/>
      <p:bldP spid="74" grpId="0" animBg="1"/>
      <p:bldP spid="7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212372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支出业务</a:t>
            </a:r>
            <a:endParaRPr lang="zh-CN" altLang="en-US" sz="28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20150" y="99938"/>
            <a:ext cx="4288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固化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开支范围和标准，</a:t>
            </a:r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刚性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预算支出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-41" y="699542"/>
            <a:ext cx="1500207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/>
              <a:t>开支范围和标准</a:t>
            </a:r>
          </a:p>
        </p:txBody>
      </p:sp>
      <p:pic>
        <p:nvPicPr>
          <p:cNvPr id="13" name="Picture 2" descr="d:\desk\项目实施\7-西双版纳职业技术学院\05-项目培训\手册截图\2017-04-17_18-24-3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00114"/>
            <a:ext cx="7052572" cy="4143386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6" name="Picture 4" descr="d:\desk\项目实施\7-西双版纳职业技术学院\05-项目培训\手册截图\2017-04-17_18-27-5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86050" y="1020767"/>
            <a:ext cx="6357950" cy="4122733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85852" y="1017473"/>
            <a:ext cx="7072362" cy="412604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17" name="线形标注 2 16"/>
          <p:cNvSpPr/>
          <p:nvPr/>
        </p:nvSpPr>
        <p:spPr>
          <a:xfrm>
            <a:off x="5786446" y="1000114"/>
            <a:ext cx="3000396" cy="714380"/>
          </a:xfrm>
          <a:prstGeom prst="borderCallout2">
            <a:avLst>
              <a:gd name="adj1" fmla="val 18750"/>
              <a:gd name="adj2" fmla="val -8333"/>
              <a:gd name="adj3" fmla="val 27810"/>
              <a:gd name="adj4" fmla="val -1183"/>
              <a:gd name="adj5" fmla="val 253717"/>
              <a:gd name="adj6" fmla="val -32990"/>
            </a:avLst>
          </a:prstGeom>
          <a:solidFill>
            <a:schemeClr val="accent2">
              <a:lumMod val="75000"/>
            </a:schemeClr>
          </a:solidFill>
          <a:ln w="381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 smtClean="0">
                <a:solidFill>
                  <a:sysClr val="window" lastClr="FFFFFF"/>
                </a:solidFill>
                <a:latin typeface="+mn-ea"/>
                <a:ea typeface="+mn-ea"/>
              </a:rPr>
              <a:t>职务级别   淡季旺季   业务类型  出差区域</a:t>
            </a:r>
            <a:endParaRPr lang="en-US" altLang="zh-CN" sz="1200" kern="0" dirty="0" smtClean="0">
              <a:solidFill>
                <a:sysClr val="window" lastClr="FFFFFF"/>
              </a:solidFill>
              <a:latin typeface="+mn-ea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 smtClean="0">
                <a:solidFill>
                  <a:sysClr val="window" lastClr="FFFFFF"/>
                </a:solidFill>
                <a:latin typeface="+mn-ea"/>
                <a:ea typeface="+mn-ea"/>
              </a:rPr>
              <a:t>交通费标准  住宿费标准  伙食交通补贴等</a:t>
            </a:r>
            <a:endParaRPr lang="zh-CN" altLang="en-US" sz="1200" kern="0" dirty="0">
              <a:solidFill>
                <a:sysClr val="window" lastClr="FFFFFF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59579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212372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支出业务</a:t>
            </a:r>
            <a:endParaRPr lang="zh-CN" altLang="en-US" sz="28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20150" y="99938"/>
            <a:ext cx="4288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固化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开支范围和标准，</a:t>
            </a:r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刚性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预算支出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-41" y="699542"/>
            <a:ext cx="1500207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/>
              <a:t>开支范围和标准</a:t>
            </a:r>
          </a:p>
        </p:txBody>
      </p:sp>
      <p:sp>
        <p:nvSpPr>
          <p:cNvPr id="22" name="矩形 21"/>
          <p:cNvSpPr/>
          <p:nvPr/>
        </p:nvSpPr>
        <p:spPr>
          <a:xfrm>
            <a:off x="1571604" y="700224"/>
            <a:ext cx="1500198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/>
              <a:t>定义审批流程</a:t>
            </a:r>
            <a:endParaRPr lang="zh-CN" altLang="en-US" sz="1400" dirty="0"/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00114"/>
            <a:ext cx="9144000" cy="4143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259579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212372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支出业务</a:t>
            </a:r>
            <a:endParaRPr lang="zh-CN" altLang="en-US" sz="28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20150" y="99938"/>
            <a:ext cx="4288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固化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开支范围和标准，</a:t>
            </a:r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刚性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预算支出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-41" y="699542"/>
            <a:ext cx="1500207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/>
              <a:t>开支范围和标准</a:t>
            </a:r>
          </a:p>
        </p:txBody>
      </p:sp>
      <p:sp>
        <p:nvSpPr>
          <p:cNvPr id="22" name="矩形 21"/>
          <p:cNvSpPr/>
          <p:nvPr/>
        </p:nvSpPr>
        <p:spPr>
          <a:xfrm>
            <a:off x="1571604" y="700224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/>
              <a:t>定义审批流程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3143240" y="704837"/>
            <a:ext cx="1500198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/>
              <a:t>定义单据格式</a:t>
            </a:r>
            <a:endParaRPr lang="zh-CN" altLang="en-US" sz="14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00114"/>
            <a:ext cx="7715272" cy="4124354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15" name="矩形 14"/>
          <p:cNvSpPr/>
          <p:nvPr/>
        </p:nvSpPr>
        <p:spPr>
          <a:xfrm>
            <a:off x="38100" y="1643056"/>
            <a:ext cx="1390628" cy="2371720"/>
          </a:xfrm>
          <a:prstGeom prst="rect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290" y="950853"/>
            <a:ext cx="7500990" cy="4192647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259579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212372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支出业务</a:t>
            </a:r>
            <a:endParaRPr lang="zh-CN" altLang="en-US" sz="28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20150" y="99938"/>
            <a:ext cx="4288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固化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开支范围和标准，</a:t>
            </a:r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刚性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预算支出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-41" y="699542"/>
            <a:ext cx="1500207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/>
              <a:t>开支范围和标准</a:t>
            </a:r>
          </a:p>
        </p:txBody>
      </p:sp>
      <p:sp>
        <p:nvSpPr>
          <p:cNvPr id="22" name="矩形 21"/>
          <p:cNvSpPr/>
          <p:nvPr/>
        </p:nvSpPr>
        <p:spPr>
          <a:xfrm>
            <a:off x="1571604" y="700224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/>
              <a:t>定义审批流程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3143240" y="704837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/>
              <a:t>定义单据格式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4719639" y="704837"/>
            <a:ext cx="1500198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/>
              <a:t>定义凭证模板</a:t>
            </a:r>
            <a:endParaRPr lang="zh-CN" altLang="en-US" sz="14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2" y="1030617"/>
            <a:ext cx="9144032" cy="4074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259579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212372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支出业务</a:t>
            </a:r>
            <a:endParaRPr lang="zh-CN" altLang="en-US" sz="28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20150" y="99938"/>
            <a:ext cx="4288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固化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开支范围和标准，</a:t>
            </a:r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刚性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预算支出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-41" y="699542"/>
            <a:ext cx="1500207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/>
              <a:t>开支范围和标准</a:t>
            </a:r>
          </a:p>
        </p:txBody>
      </p:sp>
      <p:sp>
        <p:nvSpPr>
          <p:cNvPr id="22" name="矩形 21"/>
          <p:cNvSpPr/>
          <p:nvPr/>
        </p:nvSpPr>
        <p:spPr>
          <a:xfrm>
            <a:off x="1571604" y="700224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/>
              <a:t>定义审批流程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3143240" y="704837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/>
              <a:t>定义单据格式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4719639" y="704837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/>
              <a:t>定义凭证模板</a:t>
            </a:r>
            <a:endParaRPr lang="zh-CN" altLang="en-US" sz="1400" dirty="0"/>
          </a:p>
        </p:txBody>
      </p:sp>
      <p:sp>
        <p:nvSpPr>
          <p:cNvPr id="25" name="矩形 24"/>
          <p:cNvSpPr/>
          <p:nvPr/>
        </p:nvSpPr>
        <p:spPr>
          <a:xfrm>
            <a:off x="6286512" y="695312"/>
            <a:ext cx="1500198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/>
              <a:t>条码扫描便捷</a:t>
            </a:r>
            <a:endParaRPr lang="zh-CN" altLang="en-US" sz="14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990600"/>
            <a:ext cx="7058025" cy="3733800"/>
          </a:xfrm>
          <a:prstGeom prst="rect">
            <a:avLst/>
          </a:prstGeom>
          <a:noFill/>
          <a:ln w="9525" cmpd="sng">
            <a:solidFill>
              <a:schemeClr val="accent4"/>
            </a:solidFill>
            <a:miter lim="800000"/>
            <a:headEnd/>
            <a:tailEnd/>
          </a:ln>
          <a:effectLst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662" y="1285866"/>
            <a:ext cx="7258050" cy="3124200"/>
          </a:xfrm>
          <a:prstGeom prst="rect">
            <a:avLst/>
          </a:prstGeom>
          <a:noFill/>
          <a:ln w="9525" cmpd="sng">
            <a:solidFill>
              <a:schemeClr val="accent4"/>
            </a:solidFill>
            <a:miter lim="800000"/>
            <a:headEnd/>
            <a:tailEnd/>
          </a:ln>
          <a:effectLst/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38350" y="1581150"/>
            <a:ext cx="7105650" cy="3562350"/>
          </a:xfrm>
          <a:prstGeom prst="rect">
            <a:avLst/>
          </a:prstGeom>
          <a:noFill/>
          <a:ln w="9525" cmpd="sng">
            <a:solidFill>
              <a:schemeClr val="accent4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1259579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212372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支出业务</a:t>
            </a:r>
            <a:endParaRPr lang="zh-CN" altLang="en-US" sz="28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20150" y="99938"/>
            <a:ext cx="4288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固化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开支范围和标准，</a:t>
            </a:r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刚性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预算支出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-41" y="699542"/>
            <a:ext cx="1500207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/>
              <a:t>开支范围和标准</a:t>
            </a:r>
          </a:p>
        </p:txBody>
      </p:sp>
      <p:sp>
        <p:nvSpPr>
          <p:cNvPr id="22" name="矩形 21"/>
          <p:cNvSpPr/>
          <p:nvPr/>
        </p:nvSpPr>
        <p:spPr>
          <a:xfrm>
            <a:off x="1571604" y="700224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/>
              <a:t>定义审批流程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3143240" y="704837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/>
              <a:t>定义单据格式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4719639" y="704837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/>
              <a:t>定义凭证模板</a:t>
            </a:r>
            <a:endParaRPr lang="zh-CN" altLang="en-US" sz="1400" dirty="0"/>
          </a:p>
        </p:txBody>
      </p:sp>
      <p:sp>
        <p:nvSpPr>
          <p:cNvPr id="25" name="矩形 24"/>
          <p:cNvSpPr/>
          <p:nvPr/>
        </p:nvSpPr>
        <p:spPr>
          <a:xfrm>
            <a:off x="6286512" y="695312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/>
              <a:t>条码扫描便捷</a:t>
            </a:r>
            <a:endParaRPr lang="zh-CN" altLang="en-US" sz="1400" dirty="0"/>
          </a:p>
        </p:txBody>
      </p:sp>
      <p:sp>
        <p:nvSpPr>
          <p:cNvPr id="27" name="矩形 26"/>
          <p:cNvSpPr/>
          <p:nvPr/>
        </p:nvSpPr>
        <p:spPr>
          <a:xfrm>
            <a:off x="7839098" y="690549"/>
            <a:ext cx="1500198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/>
              <a:t>统计查询分析</a:t>
            </a:r>
            <a:endParaRPr lang="zh-CN" altLang="en-US" sz="1400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09638"/>
            <a:ext cx="6786578" cy="4133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6550" y="1000114"/>
            <a:ext cx="7184474" cy="4143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14480" y="1000113"/>
            <a:ext cx="6429420" cy="4143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14617" y="1000115"/>
            <a:ext cx="6629383" cy="4143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259579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" y="1071552"/>
            <a:ext cx="635791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矩形 20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285748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报销系统</a:t>
            </a:r>
            <a:r>
              <a:rPr lang="en-US" altLang="zh-CN" sz="2800" b="1" dirty="0" smtClean="0">
                <a:solidFill>
                  <a:srgbClr val="C00000"/>
                </a:solidFill>
                <a:latin typeface="+mn-ea"/>
                <a:ea typeface="+mn-ea"/>
              </a:rPr>
              <a:t>-</a:t>
            </a:r>
            <a:r>
              <a:rPr lang="zh-CN" altLang="en-US" sz="1600" b="1" dirty="0" smtClean="0">
                <a:solidFill>
                  <a:srgbClr val="C00000"/>
                </a:solidFill>
                <a:latin typeface="+mn-ea"/>
                <a:ea typeface="+mn-ea"/>
              </a:rPr>
              <a:t>流程演示</a:t>
            </a:r>
            <a:endParaRPr lang="zh-CN" altLang="en-US" sz="16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20150" y="99938"/>
            <a:ext cx="4288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固化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开支范围和标准，</a:t>
            </a:r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刚性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预算支出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-41" y="699542"/>
            <a:ext cx="1500207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1.</a:t>
            </a:r>
            <a:r>
              <a:rPr lang="zh-CN" altLang="en-US" sz="1400" dirty="0" smtClean="0"/>
              <a:t>系统登录</a:t>
            </a:r>
            <a:endParaRPr lang="zh-CN" altLang="en-US" sz="1400" dirty="0"/>
          </a:p>
        </p:txBody>
      </p:sp>
      <p:pic>
        <p:nvPicPr>
          <p:cNvPr id="16" name="图片 15" descr="d:\desk\项目实施\7-西双版纳职业技术学院\05-项目培训\手册截图\2017-04-05_10-27-3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1074903"/>
            <a:ext cx="6643734" cy="4068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图片 4" descr="d:\desk\项目实施\7-西双版纳职业技术学院\05-项目培训\手册截图\2017-04-05_11-12-431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5984" y="1071552"/>
            <a:ext cx="6858018" cy="4071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259579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285748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报销系统</a:t>
            </a:r>
            <a:r>
              <a:rPr lang="en-US" altLang="zh-CN" sz="2800" b="1" dirty="0" smtClean="0">
                <a:solidFill>
                  <a:srgbClr val="C00000"/>
                </a:solidFill>
                <a:latin typeface="+mn-ea"/>
                <a:ea typeface="+mn-ea"/>
              </a:rPr>
              <a:t>-</a:t>
            </a:r>
            <a:r>
              <a:rPr lang="zh-CN" altLang="en-US" sz="1600" b="1" dirty="0" smtClean="0">
                <a:solidFill>
                  <a:srgbClr val="C00000"/>
                </a:solidFill>
                <a:latin typeface="+mn-ea"/>
                <a:ea typeface="+mn-ea"/>
              </a:rPr>
              <a:t>流程演示</a:t>
            </a:r>
            <a:endParaRPr lang="zh-CN" altLang="en-US" sz="16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20150" y="99938"/>
            <a:ext cx="4288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固化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开支范围和标准，</a:t>
            </a:r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刚性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预算支出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-41" y="699542"/>
            <a:ext cx="1500207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1.</a:t>
            </a:r>
            <a:r>
              <a:rPr lang="zh-CN" altLang="en-US" sz="1400" dirty="0" smtClean="0"/>
              <a:t>系统登录</a:t>
            </a:r>
            <a:endParaRPr lang="zh-CN" altLang="en-US" sz="1400" dirty="0"/>
          </a:p>
        </p:txBody>
      </p:sp>
      <p:sp>
        <p:nvSpPr>
          <p:cNvPr id="22" name="矩形 21"/>
          <p:cNvSpPr/>
          <p:nvPr/>
        </p:nvSpPr>
        <p:spPr>
          <a:xfrm>
            <a:off x="1571604" y="700224"/>
            <a:ext cx="1500198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填制借款单</a:t>
            </a:r>
            <a:endParaRPr lang="zh-CN" altLang="en-US" sz="1400" dirty="0"/>
          </a:p>
        </p:txBody>
      </p:sp>
      <p:pic>
        <p:nvPicPr>
          <p:cNvPr id="13" name="图片 12" descr="d:\desk\项目实施\7-西双版纳职业技术学院\05-项目培训\手册截图\2017-04-05_11-40-5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12337"/>
            <a:ext cx="7018006" cy="41121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5" name="图片 14" descr="d:\desk\项目实施\7-西双版纳职业技术学院\05-项目培训\手册截图\2017-04-05_11-46-4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7" y="1020677"/>
            <a:ext cx="6943703" cy="412282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6" name="图片 15" descr="d:\desk\项目实施\7-西双版纳职业技术学院\05-项目培训\手册截图\2017-04-05_11-49-3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57290" y="1000114"/>
            <a:ext cx="6978334" cy="414338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7" name="图片 16" descr="d:\desk\项目实施\7-西双版纳职业技术学院\05-项目培训\手册截图\2017-04-05_12-05-01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14546" y="1000114"/>
            <a:ext cx="6929454" cy="414338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1259579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285748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报销系统</a:t>
            </a:r>
            <a:r>
              <a:rPr lang="en-US" altLang="zh-CN" sz="2800" b="1" dirty="0" smtClean="0">
                <a:solidFill>
                  <a:srgbClr val="C00000"/>
                </a:solidFill>
                <a:latin typeface="+mn-ea"/>
                <a:ea typeface="+mn-ea"/>
              </a:rPr>
              <a:t>-</a:t>
            </a:r>
            <a:r>
              <a:rPr lang="zh-CN" altLang="en-US" sz="1600" b="1" dirty="0" smtClean="0">
                <a:solidFill>
                  <a:srgbClr val="C00000"/>
                </a:solidFill>
                <a:latin typeface="+mn-ea"/>
                <a:ea typeface="+mn-ea"/>
              </a:rPr>
              <a:t>流程演示</a:t>
            </a:r>
            <a:endParaRPr lang="zh-CN" altLang="en-US" sz="16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20150" y="99938"/>
            <a:ext cx="4288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固化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开支范围和标准，</a:t>
            </a:r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刚性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预算支出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-41" y="699542"/>
            <a:ext cx="1500207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1.</a:t>
            </a:r>
            <a:r>
              <a:rPr lang="zh-CN" altLang="en-US" sz="1400" dirty="0" smtClean="0"/>
              <a:t>系统登录</a:t>
            </a:r>
            <a:endParaRPr lang="zh-CN" altLang="en-US" sz="1400" dirty="0"/>
          </a:p>
        </p:txBody>
      </p:sp>
      <p:sp>
        <p:nvSpPr>
          <p:cNvPr id="22" name="矩形 21"/>
          <p:cNvSpPr/>
          <p:nvPr/>
        </p:nvSpPr>
        <p:spPr>
          <a:xfrm>
            <a:off x="1571604" y="700224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填制借款单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3143240" y="704837"/>
            <a:ext cx="1500198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填制差旅报销</a:t>
            </a:r>
            <a:endParaRPr lang="zh-CN" altLang="en-US" sz="1400" dirty="0"/>
          </a:p>
        </p:txBody>
      </p:sp>
      <p:pic>
        <p:nvPicPr>
          <p:cNvPr id="13" name="图片 12" descr="d:\desk\项目实施\7-西双版纳职业技术学院\05-项目培训\手册截图\2017-04-05_14-39-1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1000114"/>
            <a:ext cx="6643703" cy="414338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5" name="图片 14" descr="d:\desk\项目实施\7-西双版纳职业技术学院\05-项目培训\手册截图\2017-04-05_14-43-1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1000114"/>
            <a:ext cx="6887705" cy="414338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6" name="图片 15" descr="d:\desk\项目实施\7-西双版纳职业技术学院\05-项目培训\手册截图\2017-04-05_14-45-0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42976" y="1000114"/>
            <a:ext cx="6703663" cy="414338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7" name="图片 16" descr="d:\desk\项目实施\7-西双版纳职业技术学院\05-项目培训\手册截图\2017-04-05_14-46-03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56260" y="1000114"/>
            <a:ext cx="6601954" cy="414338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8" name="图片 17" descr="d:\desk\项目实施\7-西双版纳职业技术学院\05-项目培训\手册截图\2017-04-05_15-03-49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428860" y="1000114"/>
            <a:ext cx="6715140" cy="4143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1259579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285748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报销系统</a:t>
            </a:r>
            <a:r>
              <a:rPr lang="en-US" altLang="zh-CN" sz="2800" b="1" dirty="0" smtClean="0">
                <a:solidFill>
                  <a:srgbClr val="C00000"/>
                </a:solidFill>
                <a:latin typeface="+mn-ea"/>
                <a:ea typeface="+mn-ea"/>
              </a:rPr>
              <a:t>-</a:t>
            </a:r>
            <a:r>
              <a:rPr lang="zh-CN" altLang="en-US" sz="1600" b="1" dirty="0" smtClean="0">
                <a:solidFill>
                  <a:srgbClr val="C00000"/>
                </a:solidFill>
                <a:latin typeface="+mn-ea"/>
                <a:ea typeface="+mn-ea"/>
              </a:rPr>
              <a:t>流程演示</a:t>
            </a:r>
            <a:endParaRPr lang="zh-CN" altLang="en-US" sz="16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20150" y="99938"/>
            <a:ext cx="4288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固化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开支范围和标准，</a:t>
            </a:r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刚性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预算支出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-41" y="699542"/>
            <a:ext cx="1500207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1.</a:t>
            </a:r>
            <a:r>
              <a:rPr lang="zh-CN" altLang="en-US" sz="1400" dirty="0" smtClean="0"/>
              <a:t>系统登录</a:t>
            </a:r>
            <a:endParaRPr lang="zh-CN" altLang="en-US" sz="1400" dirty="0"/>
          </a:p>
        </p:txBody>
      </p:sp>
      <p:sp>
        <p:nvSpPr>
          <p:cNvPr id="22" name="矩形 21"/>
          <p:cNvSpPr/>
          <p:nvPr/>
        </p:nvSpPr>
        <p:spPr>
          <a:xfrm>
            <a:off x="1571604" y="700224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填制借款单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3143240" y="704837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填制差旅报销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4719639" y="704837"/>
            <a:ext cx="1500198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3.</a:t>
            </a:r>
            <a:r>
              <a:rPr lang="zh-CN" altLang="en-US" sz="1400" dirty="0" smtClean="0"/>
              <a:t>电子签批</a:t>
            </a:r>
            <a:endParaRPr lang="zh-CN" altLang="en-US" sz="1400" dirty="0"/>
          </a:p>
        </p:txBody>
      </p:sp>
      <p:pic>
        <p:nvPicPr>
          <p:cNvPr id="13" name="图片 6" descr="d:\desk\项目实施\5-铜仁学院项目\8-正式文档\5-手册截图\审批截图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00114"/>
            <a:ext cx="6786578" cy="4143386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5" name="图片 14" descr="d:\desk\项目实施\5-铜仁学院项目\8-正式文档\5-手册截图\审批截图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1029137"/>
            <a:ext cx="6929454" cy="4114363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43042" y="1021180"/>
            <a:ext cx="6764832" cy="412232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71736" y="1000114"/>
            <a:ext cx="6572296" cy="4143386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259579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285748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报销系统</a:t>
            </a:r>
            <a:r>
              <a:rPr lang="en-US" altLang="zh-CN" sz="2800" b="1" dirty="0" smtClean="0">
                <a:solidFill>
                  <a:srgbClr val="C00000"/>
                </a:solidFill>
                <a:latin typeface="+mn-ea"/>
                <a:ea typeface="+mn-ea"/>
              </a:rPr>
              <a:t>-</a:t>
            </a:r>
            <a:r>
              <a:rPr lang="zh-CN" altLang="en-US" sz="1600" b="1" dirty="0" smtClean="0">
                <a:solidFill>
                  <a:srgbClr val="C00000"/>
                </a:solidFill>
                <a:latin typeface="+mn-ea"/>
                <a:ea typeface="+mn-ea"/>
              </a:rPr>
              <a:t>流程演示</a:t>
            </a:r>
            <a:endParaRPr lang="zh-CN" altLang="en-US" sz="16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20150" y="99938"/>
            <a:ext cx="4288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固化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开支范围和标准，</a:t>
            </a:r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刚性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预算支出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-41" y="699542"/>
            <a:ext cx="1500207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1.</a:t>
            </a:r>
            <a:r>
              <a:rPr lang="zh-CN" altLang="en-US" sz="1400" dirty="0" smtClean="0"/>
              <a:t>系统登录</a:t>
            </a:r>
            <a:endParaRPr lang="zh-CN" altLang="en-US" sz="1400" dirty="0"/>
          </a:p>
        </p:txBody>
      </p:sp>
      <p:sp>
        <p:nvSpPr>
          <p:cNvPr id="22" name="矩形 21"/>
          <p:cNvSpPr/>
          <p:nvPr/>
        </p:nvSpPr>
        <p:spPr>
          <a:xfrm>
            <a:off x="1571604" y="700224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填制借款单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3143240" y="704837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填制差旅报销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4719639" y="704837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3.</a:t>
            </a:r>
            <a:r>
              <a:rPr lang="zh-CN" altLang="en-US" sz="1400" dirty="0" smtClean="0"/>
              <a:t>电子签批</a:t>
            </a:r>
            <a:endParaRPr lang="zh-CN" altLang="en-US" sz="1400" dirty="0"/>
          </a:p>
        </p:txBody>
      </p:sp>
      <p:sp>
        <p:nvSpPr>
          <p:cNvPr id="25" name="矩形 24"/>
          <p:cNvSpPr/>
          <p:nvPr/>
        </p:nvSpPr>
        <p:spPr>
          <a:xfrm>
            <a:off x="6286512" y="695312"/>
            <a:ext cx="1500198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4.</a:t>
            </a:r>
            <a:r>
              <a:rPr lang="zh-CN" altLang="en-US" sz="1400" dirty="0" smtClean="0"/>
              <a:t>无现金支付</a:t>
            </a:r>
            <a:endParaRPr lang="zh-CN" altLang="en-US" sz="1400" dirty="0"/>
          </a:p>
        </p:txBody>
      </p:sp>
      <p:graphicFrame>
        <p:nvGraphicFramePr>
          <p:cNvPr id="15" name="内容占位符 3"/>
          <p:cNvGraphicFramePr>
            <a:graphicFrameLocks/>
          </p:cNvGraphicFramePr>
          <p:nvPr/>
        </p:nvGraphicFramePr>
        <p:xfrm>
          <a:off x="214314" y="1000114"/>
          <a:ext cx="4429124" cy="3786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6" name="图片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86314" y="998968"/>
            <a:ext cx="4357686" cy="388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259579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285748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报销系统</a:t>
            </a:r>
            <a:r>
              <a:rPr lang="en-US" altLang="zh-CN" sz="2800" b="1" dirty="0" smtClean="0">
                <a:solidFill>
                  <a:srgbClr val="C00000"/>
                </a:solidFill>
                <a:latin typeface="+mn-ea"/>
                <a:ea typeface="+mn-ea"/>
              </a:rPr>
              <a:t>-</a:t>
            </a:r>
            <a:r>
              <a:rPr lang="zh-CN" altLang="en-US" sz="1600" b="1" dirty="0" smtClean="0">
                <a:solidFill>
                  <a:srgbClr val="C00000"/>
                </a:solidFill>
                <a:latin typeface="+mn-ea"/>
                <a:ea typeface="+mn-ea"/>
              </a:rPr>
              <a:t>流程演示</a:t>
            </a:r>
            <a:endParaRPr lang="zh-CN" altLang="en-US" sz="16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20150" y="99938"/>
            <a:ext cx="4288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固化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开支范围和标准，</a:t>
            </a:r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刚性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预算支出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-41" y="699542"/>
            <a:ext cx="1500207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1.</a:t>
            </a:r>
            <a:r>
              <a:rPr lang="zh-CN" altLang="en-US" sz="1400" dirty="0" smtClean="0"/>
              <a:t>系统登录</a:t>
            </a:r>
            <a:endParaRPr lang="zh-CN" altLang="en-US" sz="1400" dirty="0"/>
          </a:p>
        </p:txBody>
      </p:sp>
      <p:sp>
        <p:nvSpPr>
          <p:cNvPr id="22" name="矩形 21"/>
          <p:cNvSpPr/>
          <p:nvPr/>
        </p:nvSpPr>
        <p:spPr>
          <a:xfrm>
            <a:off x="1571604" y="700224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填制借款单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3143240" y="704837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填制差旅报销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4719639" y="704837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3.</a:t>
            </a:r>
            <a:r>
              <a:rPr lang="zh-CN" altLang="en-US" sz="1400" dirty="0" smtClean="0"/>
              <a:t>电子签批</a:t>
            </a:r>
            <a:endParaRPr lang="zh-CN" altLang="en-US" sz="1400" dirty="0"/>
          </a:p>
        </p:txBody>
      </p:sp>
      <p:sp>
        <p:nvSpPr>
          <p:cNvPr id="25" name="矩形 24"/>
          <p:cNvSpPr/>
          <p:nvPr/>
        </p:nvSpPr>
        <p:spPr>
          <a:xfrm>
            <a:off x="6286512" y="695312"/>
            <a:ext cx="1500198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4.</a:t>
            </a:r>
            <a:r>
              <a:rPr lang="zh-CN" altLang="en-US" sz="1400" dirty="0" smtClean="0"/>
              <a:t>无现金支付</a:t>
            </a:r>
            <a:endParaRPr lang="zh-CN" altLang="en-US" sz="1400" dirty="0"/>
          </a:p>
        </p:txBody>
      </p:sp>
      <p:pic>
        <p:nvPicPr>
          <p:cNvPr id="11" name="图片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00114"/>
            <a:ext cx="7143768" cy="4161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组合 15"/>
          <p:cNvGrpSpPr/>
          <p:nvPr/>
        </p:nvGrpSpPr>
        <p:grpSpPr>
          <a:xfrm>
            <a:off x="1928793" y="1000114"/>
            <a:ext cx="7215239" cy="4143386"/>
            <a:chOff x="0" y="685800"/>
            <a:chExt cx="9167813" cy="5791200"/>
          </a:xfrm>
        </p:grpSpPr>
        <p:pic>
          <p:nvPicPr>
            <p:cNvPr id="13" name="图片 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685800"/>
              <a:ext cx="9144000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图片 3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0" y="2209800"/>
              <a:ext cx="9167813" cy="426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="" xmlns:p14="http://schemas.microsoft.com/office/powerpoint/2010/main" val="21259579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285748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n-ea"/>
                <a:ea typeface="+mn-ea"/>
              </a:rPr>
              <a:t>报销系统</a:t>
            </a:r>
            <a:r>
              <a:rPr lang="en-US" altLang="zh-CN" sz="2800" b="1" dirty="0" smtClean="0">
                <a:solidFill>
                  <a:srgbClr val="C00000"/>
                </a:solidFill>
                <a:latin typeface="+mn-ea"/>
                <a:ea typeface="+mn-ea"/>
              </a:rPr>
              <a:t>-</a:t>
            </a:r>
            <a:r>
              <a:rPr lang="zh-CN" altLang="en-US" sz="1600" b="1" dirty="0" smtClean="0">
                <a:solidFill>
                  <a:srgbClr val="C00000"/>
                </a:solidFill>
                <a:latin typeface="+mn-ea"/>
                <a:ea typeface="+mn-ea"/>
              </a:rPr>
              <a:t>流程演示</a:t>
            </a:r>
            <a:endParaRPr lang="zh-CN" altLang="en-US" sz="16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20150" y="99938"/>
            <a:ext cx="4288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固化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开支范围和标准，</a:t>
            </a:r>
            <a:r>
              <a:rPr kumimoji="1"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刚性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预算支出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99542"/>
            <a:ext cx="9144000" cy="2727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-41" y="699542"/>
            <a:ext cx="1500207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1.</a:t>
            </a:r>
            <a:r>
              <a:rPr lang="zh-CN" altLang="en-US" sz="1400" dirty="0" smtClean="0"/>
              <a:t>系统登录</a:t>
            </a:r>
            <a:endParaRPr lang="zh-CN" altLang="en-US" sz="1400" dirty="0"/>
          </a:p>
        </p:txBody>
      </p:sp>
      <p:sp>
        <p:nvSpPr>
          <p:cNvPr id="22" name="矩形 21"/>
          <p:cNvSpPr/>
          <p:nvPr/>
        </p:nvSpPr>
        <p:spPr>
          <a:xfrm>
            <a:off x="1571604" y="700224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填制借款单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3143240" y="704837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填制差旅报销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4719639" y="704837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3.</a:t>
            </a:r>
            <a:r>
              <a:rPr lang="zh-CN" altLang="en-US" sz="1400" dirty="0" smtClean="0"/>
              <a:t>电子签批</a:t>
            </a:r>
            <a:endParaRPr lang="zh-CN" altLang="en-US" sz="1400" dirty="0"/>
          </a:p>
        </p:txBody>
      </p:sp>
      <p:sp>
        <p:nvSpPr>
          <p:cNvPr id="25" name="矩形 24"/>
          <p:cNvSpPr/>
          <p:nvPr/>
        </p:nvSpPr>
        <p:spPr>
          <a:xfrm>
            <a:off x="6286512" y="695312"/>
            <a:ext cx="1500198" cy="2760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4.</a:t>
            </a:r>
            <a:r>
              <a:rPr lang="zh-CN" altLang="en-US" sz="1400" dirty="0" smtClean="0"/>
              <a:t>无现金支付</a:t>
            </a:r>
            <a:endParaRPr lang="zh-CN" altLang="en-US" sz="1400" dirty="0"/>
          </a:p>
        </p:txBody>
      </p:sp>
      <p:sp>
        <p:nvSpPr>
          <p:cNvPr id="27" name="矩形 26"/>
          <p:cNvSpPr/>
          <p:nvPr/>
        </p:nvSpPr>
        <p:spPr>
          <a:xfrm>
            <a:off x="7839098" y="690549"/>
            <a:ext cx="1500198" cy="2760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/>
              <a:t>5.</a:t>
            </a:r>
            <a:r>
              <a:rPr lang="zh-CN" altLang="en-US" sz="1400" dirty="0" smtClean="0"/>
              <a:t>审核记账</a:t>
            </a:r>
            <a:endParaRPr lang="zh-CN" altLang="en-US" sz="1400" dirty="0"/>
          </a:p>
        </p:txBody>
      </p:sp>
      <p:grpSp>
        <p:nvGrpSpPr>
          <p:cNvPr id="16" name="组合 15"/>
          <p:cNvGrpSpPr/>
          <p:nvPr/>
        </p:nvGrpSpPr>
        <p:grpSpPr>
          <a:xfrm>
            <a:off x="0" y="1000114"/>
            <a:ext cx="9143999" cy="4143386"/>
            <a:chOff x="7950" y="1512168"/>
            <a:chExt cx="9136049" cy="4317358"/>
          </a:xfrm>
        </p:grpSpPr>
        <p:grpSp>
          <p:nvGrpSpPr>
            <p:cNvPr id="17" name="组合 3"/>
            <p:cNvGrpSpPr/>
            <p:nvPr/>
          </p:nvGrpSpPr>
          <p:grpSpPr>
            <a:xfrm>
              <a:off x="7950" y="1512168"/>
              <a:ext cx="9136049" cy="4317358"/>
              <a:chOff x="7950" y="987574"/>
              <a:chExt cx="9136049" cy="4317358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50" y="987574"/>
                <a:ext cx="9136049" cy="43173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图片 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59697" y="1218001"/>
                <a:ext cx="339725" cy="1190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椭圆 27"/>
              <p:cNvSpPr/>
              <p:nvPr/>
            </p:nvSpPr>
            <p:spPr>
              <a:xfrm>
                <a:off x="4581897" y="1100526"/>
                <a:ext cx="638175" cy="37465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4658097" y="1757630"/>
              <a:ext cx="533400" cy="15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600" dirty="0">
                  <a:solidFill>
                    <a:schemeClr val="bg1">
                      <a:lumMod val="95000"/>
                    </a:schemeClr>
                  </a:solidFill>
                </a:rPr>
                <a:t>生成凭证</a:t>
              </a:r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7049" y="2054831"/>
            <a:ext cx="5229447" cy="2872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左弧形箭头 29"/>
          <p:cNvSpPr/>
          <p:nvPr/>
        </p:nvSpPr>
        <p:spPr>
          <a:xfrm rot="19549982">
            <a:off x="4643323" y="1485939"/>
            <a:ext cx="686397" cy="2065384"/>
          </a:xfrm>
          <a:prstGeom prst="curvedRightArrow">
            <a:avLst>
              <a:gd name="adj1" fmla="val 7341"/>
              <a:gd name="adj2" fmla="val 50000"/>
              <a:gd name="adj3" fmla="val 25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59579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2"/>
          <p:cNvGrpSpPr/>
          <p:nvPr/>
        </p:nvGrpSpPr>
        <p:grpSpPr>
          <a:xfrm>
            <a:off x="0" y="785800"/>
            <a:ext cx="9144000" cy="4357700"/>
            <a:chOff x="0" y="785800"/>
            <a:chExt cx="9144000" cy="4357700"/>
          </a:xfrm>
        </p:grpSpPr>
        <p:grpSp>
          <p:nvGrpSpPr>
            <p:cNvPr id="3" name="组合 67"/>
            <p:cNvGrpSpPr/>
            <p:nvPr/>
          </p:nvGrpSpPr>
          <p:grpSpPr>
            <a:xfrm>
              <a:off x="3000364" y="785800"/>
              <a:ext cx="3000396" cy="4357700"/>
              <a:chOff x="3000364" y="785800"/>
              <a:chExt cx="3000396" cy="43577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3000396" y="785800"/>
                <a:ext cx="3000364" cy="43577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000364" y="785800"/>
                <a:ext cx="3000364" cy="35719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业务描述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" name="组合 66"/>
            <p:cNvGrpSpPr/>
            <p:nvPr/>
          </p:nvGrpSpPr>
          <p:grpSpPr>
            <a:xfrm>
              <a:off x="0" y="785800"/>
              <a:ext cx="3000364" cy="4357700"/>
              <a:chOff x="0" y="785800"/>
              <a:chExt cx="3000364" cy="43577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785800"/>
                <a:ext cx="3000364" cy="435770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0" y="785800"/>
                <a:ext cx="3000364" cy="35719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存在问题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" name="组合 68"/>
            <p:cNvGrpSpPr/>
            <p:nvPr/>
          </p:nvGrpSpPr>
          <p:grpSpPr>
            <a:xfrm>
              <a:off x="6000760" y="785800"/>
              <a:ext cx="3143240" cy="4357700"/>
              <a:chOff x="6000760" y="785800"/>
              <a:chExt cx="3143240" cy="4357700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6000760" y="785800"/>
                <a:ext cx="3143240" cy="43577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6000760" y="785800"/>
                <a:ext cx="3143240" cy="35719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采取策略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4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1907704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ctr" eaLnBrk="1" hangingPunct="1">
              <a:lnSpc>
                <a:spcPct val="120000"/>
              </a:lnSpc>
              <a:defRPr sz="2800" b="1">
                <a:solidFill>
                  <a:srgbClr val="C00000"/>
                </a:solidFill>
                <a:latin typeface="+mn-ea"/>
                <a:ea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zh-CN" altLang="en-US" dirty="0" smtClean="0"/>
              <a:t>收入管理</a:t>
            </a:r>
            <a:endParaRPr lang="zh-CN" altLang="en-US" dirty="0"/>
          </a:p>
        </p:txBody>
      </p:sp>
      <p:sp>
        <p:nvSpPr>
          <p:cNvPr id="29" name="Rectangle 42"/>
          <p:cNvSpPr>
            <a:spLocks noChangeArrowheads="1"/>
          </p:cNvSpPr>
          <p:nvPr/>
        </p:nvSpPr>
        <p:spPr bwMode="auto">
          <a:xfrm>
            <a:off x="436531" y="1858448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3571868" y="1571618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票据管理</a:t>
            </a:r>
            <a:endParaRPr lang="zh-CN" altLang="en-US" sz="1600" dirty="0"/>
          </a:p>
        </p:txBody>
      </p:sp>
      <p:sp>
        <p:nvSpPr>
          <p:cNvPr id="50" name="Rectangle 42"/>
          <p:cNvSpPr>
            <a:spLocks noChangeArrowheads="1"/>
          </p:cNvSpPr>
          <p:nvPr/>
        </p:nvSpPr>
        <p:spPr bwMode="auto">
          <a:xfrm>
            <a:off x="436531" y="276209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3571868" y="2357436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收费标准依据</a:t>
            </a:r>
            <a:endParaRPr lang="zh-CN" altLang="en-US" sz="1600" dirty="0"/>
          </a:p>
        </p:txBody>
      </p:sp>
      <p:sp>
        <p:nvSpPr>
          <p:cNvPr id="71" name="矩形 70"/>
          <p:cNvSpPr/>
          <p:nvPr/>
        </p:nvSpPr>
        <p:spPr>
          <a:xfrm>
            <a:off x="3571868" y="3143254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开票收费</a:t>
            </a:r>
            <a:endParaRPr lang="zh-CN" altLang="en-US" sz="1600" dirty="0"/>
          </a:p>
        </p:txBody>
      </p:sp>
      <p:sp>
        <p:nvSpPr>
          <p:cNvPr id="72" name="矩形 71"/>
          <p:cNvSpPr/>
          <p:nvPr/>
        </p:nvSpPr>
        <p:spPr>
          <a:xfrm>
            <a:off x="3571868" y="3929072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收入核算</a:t>
            </a:r>
            <a:endParaRPr lang="zh-CN" altLang="en-US" sz="1600" dirty="0"/>
          </a:p>
        </p:txBody>
      </p:sp>
      <p:sp>
        <p:nvSpPr>
          <p:cNvPr id="74" name="矩形 73"/>
          <p:cNvSpPr/>
          <p:nvPr/>
        </p:nvSpPr>
        <p:spPr>
          <a:xfrm>
            <a:off x="0" y="1500180"/>
            <a:ext cx="3000364" cy="27860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1.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预算管理停留在财务处室内部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2.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预算管理重分配   轻管理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3.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预算、执行两层皮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4.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预算执行不均衡年底突击资金结余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5.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预算执行情况统计困难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+mn-ea"/>
              </a:rPr>
              <a:t>6.</a:t>
            </a: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缺乏预算绩效评价体系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endParaRPr lang="zh-CN" altLang="en-US" dirty="0"/>
          </a:p>
        </p:txBody>
      </p:sp>
      <p:sp>
        <p:nvSpPr>
          <p:cNvPr id="75" name="矩形 74"/>
          <p:cNvSpPr/>
          <p:nvPr/>
        </p:nvSpPr>
        <p:spPr>
          <a:xfrm>
            <a:off x="6000760" y="1500180"/>
            <a:ext cx="3143240" cy="27860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预算管理停留在财务处室内部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预算管理重分配   轻管理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预算、执行两层皮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预算执行不均衡年底突击资金结余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预算执行情况统计困难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pPr marL="360363" lvl="1" eaLnBrk="1" hangingPunct="1">
              <a:lnSpc>
                <a:spcPct val="150000"/>
              </a:lnSpc>
              <a:tabLst>
                <a:tab pos="541338" algn="l"/>
              </a:tabLst>
              <a:defRPr/>
            </a:pPr>
            <a:r>
              <a:rPr lang="zh-CN" altLang="en-US" sz="1200" b="1" dirty="0" smtClean="0">
                <a:solidFill>
                  <a:srgbClr val="C00000"/>
                </a:solidFill>
                <a:latin typeface="+mn-ea"/>
              </a:rPr>
              <a:t>缺乏预算绩效评价体系</a:t>
            </a:r>
            <a:endParaRPr lang="en-US" altLang="zh-CN" sz="1200" b="1" dirty="0" smtClean="0">
              <a:solidFill>
                <a:srgbClr val="C00000"/>
              </a:solidFill>
              <a:latin typeface="+mn-ea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42307842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70" grpId="0" animBg="1"/>
      <p:bldP spid="71" grpId="0" animBg="1"/>
      <p:bldP spid="72" grpId="0" animBg="1"/>
      <p:bldP spid="74" grpId="0" animBg="1"/>
      <p:bldP spid="75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2"/>
          <p:cNvGrpSpPr/>
          <p:nvPr/>
        </p:nvGrpSpPr>
        <p:grpSpPr>
          <a:xfrm>
            <a:off x="0" y="785800"/>
            <a:ext cx="9144000" cy="4357700"/>
            <a:chOff x="0" y="785800"/>
            <a:chExt cx="9144000" cy="4357700"/>
          </a:xfrm>
        </p:grpSpPr>
        <p:grpSp>
          <p:nvGrpSpPr>
            <p:cNvPr id="3" name="组合 67"/>
            <p:cNvGrpSpPr/>
            <p:nvPr/>
          </p:nvGrpSpPr>
          <p:grpSpPr>
            <a:xfrm>
              <a:off x="3000364" y="785800"/>
              <a:ext cx="3000396" cy="4357700"/>
              <a:chOff x="3000364" y="785800"/>
              <a:chExt cx="3000396" cy="43577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3000396" y="785800"/>
                <a:ext cx="3000364" cy="43577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000364" y="785800"/>
                <a:ext cx="3000364" cy="35719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业务描述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" name="组合 66"/>
            <p:cNvGrpSpPr/>
            <p:nvPr/>
          </p:nvGrpSpPr>
          <p:grpSpPr>
            <a:xfrm>
              <a:off x="0" y="785800"/>
              <a:ext cx="3000364" cy="4357700"/>
              <a:chOff x="0" y="785800"/>
              <a:chExt cx="3000364" cy="43577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785800"/>
                <a:ext cx="3000364" cy="435770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0" y="785800"/>
                <a:ext cx="3000364" cy="35719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控制要点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" name="组合 68"/>
            <p:cNvGrpSpPr/>
            <p:nvPr/>
          </p:nvGrpSpPr>
          <p:grpSpPr>
            <a:xfrm>
              <a:off x="6000760" y="785800"/>
              <a:ext cx="3143240" cy="4357700"/>
              <a:chOff x="6000760" y="785800"/>
              <a:chExt cx="3143240" cy="4357700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6000760" y="785800"/>
                <a:ext cx="3143240" cy="43577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6000760" y="785800"/>
                <a:ext cx="3143240" cy="35719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信息化重点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4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1907704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ctr" eaLnBrk="1" hangingPunct="1">
              <a:lnSpc>
                <a:spcPct val="120000"/>
              </a:lnSpc>
              <a:defRPr sz="2800" b="1">
                <a:solidFill>
                  <a:srgbClr val="C00000"/>
                </a:solidFill>
                <a:latin typeface="+mn-ea"/>
                <a:ea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zh-CN" altLang="en-US" dirty="0" smtClean="0"/>
              <a:t>采购业务</a:t>
            </a:r>
            <a:endParaRPr lang="zh-CN" altLang="en-US" dirty="0"/>
          </a:p>
        </p:txBody>
      </p:sp>
      <p:sp>
        <p:nvSpPr>
          <p:cNvPr id="29" name="Rectangle 42"/>
          <p:cNvSpPr>
            <a:spLocks noChangeArrowheads="1"/>
          </p:cNvSpPr>
          <p:nvPr/>
        </p:nvSpPr>
        <p:spPr bwMode="auto">
          <a:xfrm>
            <a:off x="436531" y="1858448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3571868" y="1571618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采购预算编制</a:t>
            </a:r>
            <a:endParaRPr lang="zh-CN" altLang="en-US" sz="1600" dirty="0"/>
          </a:p>
        </p:txBody>
      </p:sp>
      <p:sp>
        <p:nvSpPr>
          <p:cNvPr id="50" name="Rectangle 42"/>
          <p:cNvSpPr>
            <a:spLocks noChangeArrowheads="1"/>
          </p:cNvSpPr>
          <p:nvPr/>
        </p:nvSpPr>
        <p:spPr bwMode="auto">
          <a:xfrm>
            <a:off x="436531" y="276209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3571868" y="2357436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采购计划管理</a:t>
            </a:r>
            <a:endParaRPr lang="zh-CN" altLang="en-US" sz="1600" dirty="0"/>
          </a:p>
        </p:txBody>
      </p:sp>
      <p:sp>
        <p:nvSpPr>
          <p:cNvPr id="71" name="矩形 70"/>
          <p:cNvSpPr/>
          <p:nvPr/>
        </p:nvSpPr>
        <p:spPr>
          <a:xfrm>
            <a:off x="3571868" y="3143254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采购立项管理</a:t>
            </a:r>
            <a:endParaRPr lang="zh-CN" altLang="en-US" sz="1600" dirty="0"/>
          </a:p>
        </p:txBody>
      </p:sp>
      <p:sp>
        <p:nvSpPr>
          <p:cNvPr id="72" name="矩形 71"/>
          <p:cNvSpPr/>
          <p:nvPr/>
        </p:nvSpPr>
        <p:spPr>
          <a:xfrm>
            <a:off x="3571868" y="3929072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采购合同管理</a:t>
            </a:r>
            <a:endParaRPr lang="zh-CN" altLang="en-US" sz="1600" dirty="0"/>
          </a:p>
        </p:txBody>
      </p:sp>
      <p:sp>
        <p:nvSpPr>
          <p:cNvPr id="74" name="矩形 73"/>
          <p:cNvSpPr/>
          <p:nvPr/>
        </p:nvSpPr>
        <p:spPr>
          <a:xfrm>
            <a:off x="0" y="1500180"/>
            <a:ext cx="3000364" cy="27860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171450" lvl="1" indent="-171450" defTabSz="800100">
              <a:lnSpc>
                <a:spcPct val="125000"/>
              </a:lnSpc>
              <a:spcAft>
                <a:spcPct val="15000"/>
              </a:spcAft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以完善内部采购程序为主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71450" lvl="1" indent="-171450" defTabSz="800100">
              <a:lnSpc>
                <a:spcPct val="125000"/>
              </a:lnSpc>
              <a:spcAft>
                <a:spcPct val="15000"/>
              </a:spcAft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增加事前审批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71450" lvl="1" indent="-171450" defTabSz="800100">
              <a:lnSpc>
                <a:spcPct val="125000"/>
              </a:lnSpc>
              <a:spcAft>
                <a:spcPct val="15000"/>
              </a:spcAft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备案登记等控制环节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71450" lvl="1" indent="-171450" defTabSz="800100">
              <a:lnSpc>
                <a:spcPct val="125000"/>
              </a:lnSpc>
              <a:spcAft>
                <a:spcPct val="15000"/>
              </a:spcAft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完善编制环节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75" name="矩形 74"/>
          <p:cNvSpPr/>
          <p:nvPr/>
        </p:nvSpPr>
        <p:spPr>
          <a:xfrm>
            <a:off x="6000760" y="1500180"/>
            <a:ext cx="3143240" cy="27860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171450" lvl="1" indent="-171450" defTabSz="800100">
              <a:lnSpc>
                <a:spcPct val="125000"/>
              </a:lnSpc>
              <a:spcAft>
                <a:spcPct val="15000"/>
              </a:spcAft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建设单位内部采购系统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71450" lvl="1" indent="-171450" defTabSz="800100">
              <a:lnSpc>
                <a:spcPct val="125000"/>
              </a:lnSpc>
              <a:spcAft>
                <a:spcPct val="15000"/>
              </a:spcAft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除控制要点外，做好与预算、网上报销、资产管理的衔接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423078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70" grpId="0" animBg="1"/>
      <p:bldP spid="71" grpId="0" animBg="1"/>
      <p:bldP spid="72" grpId="0" animBg="1"/>
      <p:bldP spid="74" grpId="0" animBg="1"/>
      <p:bldP spid="75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725726"/>
            <a:ext cx="5483763" cy="3862248"/>
          </a:xfrm>
          <a:prstGeom prst="rect">
            <a:avLst/>
          </a:prstGeom>
        </p:spPr>
      </p:pic>
      <p:sp>
        <p:nvSpPr>
          <p:cNvPr id="8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212372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+mn-ea"/>
                <a:ea typeface="+mn-ea"/>
              </a:rPr>
              <a:t>采购控制</a:t>
            </a:r>
          </a:p>
        </p:txBody>
      </p:sp>
      <p:sp>
        <p:nvSpPr>
          <p:cNvPr id="9" name="矩形 8"/>
          <p:cNvSpPr/>
          <p:nvPr/>
        </p:nvSpPr>
        <p:spPr>
          <a:xfrm>
            <a:off x="4461035" y="259657"/>
            <a:ext cx="46795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预算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、后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、再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</a:t>
            </a:r>
          </a:p>
        </p:txBody>
      </p:sp>
      <p:grpSp>
        <p:nvGrpSpPr>
          <p:cNvPr id="2" name="组合 18"/>
          <p:cNvGrpSpPr/>
          <p:nvPr/>
        </p:nvGrpSpPr>
        <p:grpSpPr>
          <a:xfrm>
            <a:off x="2601288" y="376412"/>
            <a:ext cx="5040560" cy="4211562"/>
            <a:chOff x="5034774" y="312526"/>
            <a:chExt cx="6569242" cy="5064904"/>
          </a:xfrm>
        </p:grpSpPr>
        <p:pic>
          <p:nvPicPr>
            <p:cNvPr id="21" name="图片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34774" y="1473641"/>
              <a:ext cx="6569242" cy="3903789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</a:effectLst>
          </p:spPr>
        </p:pic>
        <p:sp>
          <p:nvSpPr>
            <p:cNvPr id="22" name="矩形 21"/>
            <p:cNvSpPr/>
            <p:nvPr/>
          </p:nvSpPr>
          <p:spPr>
            <a:xfrm>
              <a:off x="7121231" y="312526"/>
              <a:ext cx="1810312" cy="42733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采购计划编制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9793704" y="1031025"/>
              <a:ext cx="1810312" cy="42733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采购合同登记</a:t>
              </a: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67944" y="2293243"/>
            <a:ext cx="5076056" cy="294762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7751570" y="1918249"/>
            <a:ext cx="1389047" cy="3553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采购付款审批</a:t>
            </a:r>
          </a:p>
        </p:txBody>
      </p:sp>
    </p:spTree>
    <p:extLst>
      <p:ext uri="{BB962C8B-B14F-4D97-AF65-F5344CB8AC3E}">
        <p14:creationId xmlns="" xmlns:p14="http://schemas.microsoft.com/office/powerpoint/2010/main" val="35944503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2"/>
          <p:cNvGrpSpPr/>
          <p:nvPr/>
        </p:nvGrpSpPr>
        <p:grpSpPr>
          <a:xfrm>
            <a:off x="0" y="785800"/>
            <a:ext cx="9144000" cy="4357700"/>
            <a:chOff x="0" y="785800"/>
            <a:chExt cx="9144000" cy="4357700"/>
          </a:xfrm>
        </p:grpSpPr>
        <p:grpSp>
          <p:nvGrpSpPr>
            <p:cNvPr id="3" name="组合 67"/>
            <p:cNvGrpSpPr/>
            <p:nvPr/>
          </p:nvGrpSpPr>
          <p:grpSpPr>
            <a:xfrm>
              <a:off x="3000364" y="785800"/>
              <a:ext cx="3000396" cy="4357700"/>
              <a:chOff x="3000364" y="785800"/>
              <a:chExt cx="3000396" cy="43577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3000396" y="785800"/>
                <a:ext cx="3000364" cy="43577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000364" y="785800"/>
                <a:ext cx="3000364" cy="35719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业务流程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" name="组合 66"/>
            <p:cNvGrpSpPr/>
            <p:nvPr/>
          </p:nvGrpSpPr>
          <p:grpSpPr>
            <a:xfrm>
              <a:off x="0" y="785800"/>
              <a:ext cx="3000364" cy="4357700"/>
              <a:chOff x="0" y="785800"/>
              <a:chExt cx="3000364" cy="43577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785800"/>
                <a:ext cx="3000364" cy="435770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0" y="785800"/>
                <a:ext cx="3000364" cy="35719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存在问题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" name="组合 68"/>
            <p:cNvGrpSpPr/>
            <p:nvPr/>
          </p:nvGrpSpPr>
          <p:grpSpPr>
            <a:xfrm>
              <a:off x="6000760" y="785800"/>
              <a:ext cx="3143240" cy="4357700"/>
              <a:chOff x="6000760" y="785800"/>
              <a:chExt cx="3143240" cy="4357700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6000760" y="785800"/>
                <a:ext cx="3143240" cy="43577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6000760" y="785800"/>
                <a:ext cx="3143240" cy="35719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采取策略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4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1907704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ctr" eaLnBrk="1" hangingPunct="1">
              <a:lnSpc>
                <a:spcPct val="120000"/>
              </a:lnSpc>
              <a:defRPr sz="2800" b="1">
                <a:solidFill>
                  <a:srgbClr val="C00000"/>
                </a:solidFill>
                <a:latin typeface="+mn-ea"/>
                <a:ea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zh-CN" altLang="en-US" dirty="0" smtClean="0"/>
              <a:t>合同管理</a:t>
            </a:r>
            <a:endParaRPr lang="zh-CN" altLang="en-US" dirty="0"/>
          </a:p>
        </p:txBody>
      </p:sp>
      <p:sp>
        <p:nvSpPr>
          <p:cNvPr id="29" name="Rectangle 42"/>
          <p:cNvSpPr>
            <a:spLocks noChangeArrowheads="1"/>
          </p:cNvSpPr>
          <p:nvPr/>
        </p:nvSpPr>
        <p:spPr bwMode="auto">
          <a:xfrm>
            <a:off x="436531" y="1858448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3571868" y="1571618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合同订立</a:t>
            </a:r>
            <a:endParaRPr lang="zh-CN" altLang="en-US" sz="1600" dirty="0"/>
          </a:p>
        </p:txBody>
      </p:sp>
      <p:sp>
        <p:nvSpPr>
          <p:cNvPr id="50" name="Rectangle 42"/>
          <p:cNvSpPr>
            <a:spLocks noChangeArrowheads="1"/>
          </p:cNvSpPr>
          <p:nvPr/>
        </p:nvSpPr>
        <p:spPr bwMode="auto">
          <a:xfrm>
            <a:off x="436531" y="276209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3571868" y="2357436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合同履行</a:t>
            </a:r>
            <a:endParaRPr lang="zh-CN" altLang="en-US" sz="1600" dirty="0"/>
          </a:p>
        </p:txBody>
      </p:sp>
      <p:sp>
        <p:nvSpPr>
          <p:cNvPr id="71" name="矩形 70"/>
          <p:cNvSpPr/>
          <p:nvPr/>
        </p:nvSpPr>
        <p:spPr>
          <a:xfrm>
            <a:off x="3571868" y="3143254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合同结算</a:t>
            </a:r>
            <a:endParaRPr lang="zh-CN" altLang="en-US" sz="1600" dirty="0"/>
          </a:p>
        </p:txBody>
      </p:sp>
      <p:sp>
        <p:nvSpPr>
          <p:cNvPr id="72" name="矩形 71"/>
          <p:cNvSpPr/>
          <p:nvPr/>
        </p:nvSpPr>
        <p:spPr>
          <a:xfrm>
            <a:off x="3571868" y="3929072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合同纠纷管理</a:t>
            </a:r>
            <a:endParaRPr lang="zh-CN" altLang="en-US" sz="1600" dirty="0"/>
          </a:p>
        </p:txBody>
      </p:sp>
      <p:sp>
        <p:nvSpPr>
          <p:cNvPr id="74" name="矩形 73"/>
          <p:cNvSpPr/>
          <p:nvPr/>
        </p:nvSpPr>
        <p:spPr>
          <a:xfrm>
            <a:off x="0" y="1500180"/>
            <a:ext cx="3000364" cy="27860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171450" lvl="1" indent="-171450" defTabSz="800100">
              <a:lnSpc>
                <a:spcPct val="125000"/>
              </a:lnSpc>
              <a:spcAft>
                <a:spcPct val="15000"/>
              </a:spcAft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财务部门应在审核合同条款后办理结算业务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71450" lvl="1" indent="-171450" defTabSz="800100">
              <a:lnSpc>
                <a:spcPct val="125000"/>
              </a:lnSpc>
              <a:spcAft>
                <a:spcPct val="15000"/>
              </a:spcAft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财务结算系统与合同控制信息系统实现数据对接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71450" lvl="1" indent="-171450" defTabSz="800100">
              <a:lnSpc>
                <a:spcPct val="125000"/>
              </a:lnSpc>
              <a:spcAft>
                <a:spcPct val="15000"/>
              </a:spcAft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加强合同登记管理、规范合同控制人员直接，明确合同流转、借阅和归还的过程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75" name="矩形 74"/>
          <p:cNvSpPr/>
          <p:nvPr/>
        </p:nvSpPr>
        <p:spPr>
          <a:xfrm>
            <a:off x="6000760" y="1500180"/>
            <a:ext cx="3143240" cy="27860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171450" lvl="1" indent="-171450" defTabSz="800100">
              <a:lnSpc>
                <a:spcPct val="125000"/>
              </a:lnSpc>
              <a:spcAft>
                <a:spcPct val="15000"/>
              </a:spcAft>
              <a:buFontTx/>
              <a:buChar char="••"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围绕合同登记，在合同签订后将其予以备案；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71450" lvl="1" indent="-171450" defTabSz="800100">
              <a:lnSpc>
                <a:spcPct val="125000"/>
              </a:lnSpc>
              <a:spcAft>
                <a:spcPct val="15000"/>
              </a:spcAft>
              <a:buFontTx/>
              <a:buChar char="••"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合同信息与网上报销、核算系统进行衔接。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078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70" grpId="0" animBg="1"/>
      <p:bldP spid="71" grpId="0" animBg="1"/>
      <p:bldP spid="72" grpId="0" animBg="1"/>
      <p:bldP spid="74" grpId="0" animBg="1"/>
      <p:bldP spid="75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 rot="297806">
            <a:off x="4639377" y="322314"/>
            <a:ext cx="1656184" cy="318913"/>
          </a:xfrm>
          <a:prstGeom prst="rect">
            <a:avLst/>
          </a:prstGeom>
          <a:ln>
            <a:noFill/>
          </a:ln>
          <a:scene3d>
            <a:camera prst="orthographicFront">
              <a:rot lat="0" lon="0" rev="12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合同登记审批控制</a:t>
            </a:r>
          </a:p>
        </p:txBody>
      </p:sp>
      <p:sp>
        <p:nvSpPr>
          <p:cNvPr id="9" name="矩形 8"/>
          <p:cNvSpPr/>
          <p:nvPr/>
        </p:nvSpPr>
        <p:spPr>
          <a:xfrm rot="243959">
            <a:off x="938519" y="1765969"/>
            <a:ext cx="1656184" cy="318913"/>
          </a:xfrm>
          <a:prstGeom prst="rect">
            <a:avLst/>
          </a:prstGeom>
          <a:ln>
            <a:noFill/>
          </a:ln>
          <a:scene3d>
            <a:camera prst="orthographicFront">
              <a:rot lat="0" lon="0" rev="12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合同付款控制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827584" y="643336"/>
            <a:ext cx="6624736" cy="4304678"/>
            <a:chOff x="-54211" y="586942"/>
            <a:chExt cx="9420697" cy="5698075"/>
          </a:xfrm>
        </p:grpSpPr>
        <p:pic>
          <p:nvPicPr>
            <p:cNvPr id="4" name="图片 3"/>
            <p:cNvPicPr/>
            <p:nvPr/>
          </p:nvPicPr>
          <p:blipFill rotWithShape="1">
            <a:blip r:embed="rId4" cstate="print"/>
            <a:srcRect b="2639"/>
            <a:stretch/>
          </p:blipFill>
          <p:spPr bwMode="auto">
            <a:xfrm>
              <a:off x="2403362" y="586942"/>
              <a:ext cx="6216553" cy="4458960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5" name="图片 4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54211" y="2622315"/>
              <a:ext cx="5117665" cy="3338238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6" name="图片 5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248819" y="4291434"/>
              <a:ext cx="5117667" cy="199358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36195" dist="12700" dir="11400000" algn="tl" rotWithShape="0">
                <a:srgbClr val="000000">
                  <a:alpha val="33000"/>
                </a:srgbClr>
              </a:outerShdw>
              <a:reflection blurRad="6350" stA="52000" endA="300" endPos="35000" dir="5400000" sy="-100000" algn="bl" rotWithShape="0"/>
            </a:effectLst>
            <a:scene3d>
              <a:camera prst="perspectiveContrastingLeftFacing">
                <a:rot lat="540000" lon="2100000" rev="0"/>
              </a:camera>
              <a:lightRig rig="soft" dir="t"/>
            </a:scene3d>
            <a:sp3d contourW="12700" prstMaterial="matte">
              <a:bevelT w="63500" h="50800"/>
              <a:contourClr>
                <a:srgbClr val="C0C0C0"/>
              </a:contourClr>
            </a:sp3d>
          </p:spPr>
        </p:pic>
      </p:grpSp>
      <p:sp>
        <p:nvSpPr>
          <p:cNvPr id="7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212372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+mn-ea"/>
                <a:ea typeface="+mn-ea"/>
              </a:rPr>
              <a:t>合同控制</a:t>
            </a:r>
          </a:p>
        </p:txBody>
      </p:sp>
      <p:sp>
        <p:nvSpPr>
          <p:cNvPr id="10" name="矩形 9"/>
          <p:cNvSpPr/>
          <p:nvPr/>
        </p:nvSpPr>
        <p:spPr>
          <a:xfrm rot="243959">
            <a:off x="6089616" y="2990868"/>
            <a:ext cx="1320813" cy="353116"/>
          </a:xfrm>
          <a:prstGeom prst="rect">
            <a:avLst/>
          </a:prstGeom>
          <a:ln>
            <a:noFill/>
          </a:ln>
          <a:scene3d>
            <a:camera prst="orthographicFront">
              <a:rot lat="0" lon="0" rev="12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合同执行情况</a:t>
            </a:r>
          </a:p>
        </p:txBody>
      </p:sp>
      <p:sp>
        <p:nvSpPr>
          <p:cNvPr id="11" name="矩形 10"/>
          <p:cNvSpPr/>
          <p:nvPr/>
        </p:nvSpPr>
        <p:spPr>
          <a:xfrm>
            <a:off x="4461035" y="259657"/>
            <a:ext cx="46795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合同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登记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付款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</a:t>
            </a:r>
          </a:p>
        </p:txBody>
      </p:sp>
    </p:spTree>
    <p:extLst>
      <p:ext uri="{BB962C8B-B14F-4D97-AF65-F5344CB8AC3E}">
        <p14:creationId xmlns="" xmlns:p14="http://schemas.microsoft.com/office/powerpoint/2010/main" val="17776754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2"/>
          <p:cNvGrpSpPr/>
          <p:nvPr/>
        </p:nvGrpSpPr>
        <p:grpSpPr>
          <a:xfrm>
            <a:off x="0" y="785800"/>
            <a:ext cx="9144000" cy="4357700"/>
            <a:chOff x="0" y="785800"/>
            <a:chExt cx="9144000" cy="4357700"/>
          </a:xfrm>
        </p:grpSpPr>
        <p:grpSp>
          <p:nvGrpSpPr>
            <p:cNvPr id="3" name="组合 67"/>
            <p:cNvGrpSpPr/>
            <p:nvPr/>
          </p:nvGrpSpPr>
          <p:grpSpPr>
            <a:xfrm>
              <a:off x="3000364" y="785800"/>
              <a:ext cx="3000396" cy="4357700"/>
              <a:chOff x="3000364" y="785800"/>
              <a:chExt cx="3000396" cy="43577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3000396" y="785800"/>
                <a:ext cx="3000364" cy="43577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000364" y="785800"/>
                <a:ext cx="3000364" cy="35719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业务流程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" name="组合 66"/>
            <p:cNvGrpSpPr/>
            <p:nvPr/>
          </p:nvGrpSpPr>
          <p:grpSpPr>
            <a:xfrm>
              <a:off x="0" y="785800"/>
              <a:ext cx="3000364" cy="4357700"/>
              <a:chOff x="0" y="785800"/>
              <a:chExt cx="3000364" cy="43577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785800"/>
                <a:ext cx="3000364" cy="435770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0" y="785800"/>
                <a:ext cx="3000364" cy="35719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控制要点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" name="组合 68"/>
            <p:cNvGrpSpPr/>
            <p:nvPr/>
          </p:nvGrpSpPr>
          <p:grpSpPr>
            <a:xfrm>
              <a:off x="6000760" y="785800"/>
              <a:ext cx="3143240" cy="4357700"/>
              <a:chOff x="6000760" y="785800"/>
              <a:chExt cx="3143240" cy="4357700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6000760" y="785800"/>
                <a:ext cx="3143240" cy="43577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6000760" y="785800"/>
                <a:ext cx="3143240" cy="35719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信息化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4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1907704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ctr" eaLnBrk="1" hangingPunct="1">
              <a:lnSpc>
                <a:spcPct val="120000"/>
              </a:lnSpc>
              <a:defRPr sz="2800" b="1">
                <a:solidFill>
                  <a:srgbClr val="C00000"/>
                </a:solidFill>
                <a:latin typeface="+mn-ea"/>
                <a:ea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zh-CN" altLang="en-US" dirty="0" smtClean="0"/>
              <a:t>项目控制</a:t>
            </a:r>
            <a:endParaRPr lang="zh-CN" altLang="en-US" dirty="0"/>
          </a:p>
        </p:txBody>
      </p:sp>
      <p:sp>
        <p:nvSpPr>
          <p:cNvPr id="29" name="Rectangle 42"/>
          <p:cNvSpPr>
            <a:spLocks noChangeArrowheads="1"/>
          </p:cNvSpPr>
          <p:nvPr/>
        </p:nvSpPr>
        <p:spPr bwMode="auto">
          <a:xfrm>
            <a:off x="436531" y="1858448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3571868" y="1571618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申报审批</a:t>
            </a:r>
            <a:endParaRPr lang="zh-CN" altLang="en-US" sz="1600" dirty="0"/>
          </a:p>
        </p:txBody>
      </p:sp>
      <p:sp>
        <p:nvSpPr>
          <p:cNvPr id="50" name="Rectangle 42"/>
          <p:cNvSpPr>
            <a:spLocks noChangeArrowheads="1"/>
          </p:cNvSpPr>
          <p:nvPr/>
        </p:nvSpPr>
        <p:spPr bwMode="auto">
          <a:xfrm>
            <a:off x="436531" y="276209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3571868" y="2357436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概算管理</a:t>
            </a:r>
            <a:endParaRPr lang="zh-CN" altLang="en-US" sz="1600" dirty="0"/>
          </a:p>
        </p:txBody>
      </p:sp>
      <p:sp>
        <p:nvSpPr>
          <p:cNvPr id="71" name="矩形 70"/>
          <p:cNvSpPr/>
          <p:nvPr/>
        </p:nvSpPr>
        <p:spPr>
          <a:xfrm>
            <a:off x="3571868" y="3143254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项目执行</a:t>
            </a:r>
            <a:endParaRPr lang="zh-CN" altLang="en-US" sz="1600" dirty="0"/>
          </a:p>
        </p:txBody>
      </p:sp>
      <p:sp>
        <p:nvSpPr>
          <p:cNvPr id="72" name="矩形 71"/>
          <p:cNvSpPr/>
          <p:nvPr/>
        </p:nvSpPr>
        <p:spPr>
          <a:xfrm>
            <a:off x="3571868" y="3929072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资金管理</a:t>
            </a:r>
            <a:endParaRPr lang="zh-CN" altLang="en-US" sz="1600" dirty="0"/>
          </a:p>
        </p:txBody>
      </p:sp>
      <p:sp>
        <p:nvSpPr>
          <p:cNvPr id="74" name="矩形 73"/>
          <p:cNvSpPr/>
          <p:nvPr/>
        </p:nvSpPr>
        <p:spPr>
          <a:xfrm>
            <a:off x="0" y="1857370"/>
            <a:ext cx="3000364" cy="27860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60363" lvl="1">
              <a:lnSpc>
                <a:spcPct val="150000"/>
              </a:lnSpc>
              <a:buFont typeface="Wingdings" pitchFamily="2" charset="2"/>
              <a:buChar char="u"/>
              <a:tabLst>
                <a:tab pos="541338" algn="l"/>
              </a:tabLst>
              <a:defRPr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设计方案审核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60363" lvl="1">
              <a:lnSpc>
                <a:spcPct val="150000"/>
              </a:lnSpc>
              <a:buFont typeface="Wingdings" pitchFamily="2" charset="2"/>
              <a:buChar char="u"/>
              <a:tabLst>
                <a:tab pos="541338" algn="l"/>
              </a:tabLst>
              <a:defRPr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概预算控制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60363" lvl="1">
              <a:lnSpc>
                <a:spcPct val="150000"/>
              </a:lnSpc>
              <a:buFont typeface="Wingdings" pitchFamily="2" charset="2"/>
              <a:buChar char="u"/>
              <a:tabLst>
                <a:tab pos="541338" algn="l"/>
              </a:tabLst>
              <a:defRPr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招标程序控制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60363" lvl="1">
              <a:lnSpc>
                <a:spcPct val="150000"/>
              </a:lnSpc>
              <a:buFont typeface="Wingdings" pitchFamily="2" charset="2"/>
              <a:buChar char="u"/>
              <a:tabLst>
                <a:tab pos="541338" algn="l"/>
              </a:tabLst>
              <a:defRPr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监理控制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60363" lvl="1">
              <a:lnSpc>
                <a:spcPct val="150000"/>
              </a:lnSpc>
              <a:buFont typeface="Wingdings" pitchFamily="2" charset="2"/>
              <a:buChar char="u"/>
              <a:tabLst>
                <a:tab pos="541338" algn="l"/>
              </a:tabLst>
              <a:defRPr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进度价款支付控制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60363" lvl="1">
              <a:lnSpc>
                <a:spcPct val="150000"/>
              </a:lnSpc>
              <a:buFont typeface="Wingdings" pitchFamily="2" charset="2"/>
              <a:buChar char="u"/>
              <a:tabLst>
                <a:tab pos="541338" algn="l"/>
              </a:tabLst>
              <a:defRPr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资金使用控制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60363" lvl="1">
              <a:lnSpc>
                <a:spcPct val="150000"/>
              </a:lnSpc>
              <a:buFont typeface="Wingdings" pitchFamily="2" charset="2"/>
              <a:buChar char="u"/>
              <a:tabLst>
                <a:tab pos="541338" algn="l"/>
              </a:tabLst>
              <a:defRPr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工程采购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60363" lvl="1">
              <a:lnSpc>
                <a:spcPct val="150000"/>
              </a:lnSpc>
              <a:buFont typeface="Wingdings" pitchFamily="2" charset="2"/>
              <a:buChar char="u"/>
              <a:tabLst>
                <a:tab pos="541338" algn="l"/>
              </a:tabLst>
              <a:defRPr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验收付款控制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60363" lvl="1">
              <a:lnSpc>
                <a:spcPct val="150000"/>
              </a:lnSpc>
              <a:buFont typeface="Wingdings" pitchFamily="2" charset="2"/>
              <a:buChar char="u"/>
              <a:tabLst>
                <a:tab pos="541338" algn="l"/>
              </a:tabLst>
              <a:defRPr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项目变更控制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60363" lvl="1">
              <a:lnSpc>
                <a:spcPct val="150000"/>
              </a:lnSpc>
              <a:buFont typeface="Wingdings" pitchFamily="2" charset="2"/>
              <a:buChar char="u"/>
              <a:tabLst>
                <a:tab pos="541338" algn="l"/>
              </a:tabLst>
              <a:defRPr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竣工决算控制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60363" lvl="1" eaLnBrk="1" hangingPunct="1">
              <a:lnSpc>
                <a:spcPct val="150000"/>
              </a:lnSpc>
              <a:buFont typeface="Wingdings" pitchFamily="2" charset="2"/>
              <a:buChar char="u"/>
              <a:tabLst>
                <a:tab pos="541338" algn="l"/>
              </a:tabLst>
              <a:defRPr/>
            </a:pP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6000760" y="1500180"/>
            <a:ext cx="3143240" cy="27860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60363" lvl="1" indent="-171450" defTabSz="800100">
              <a:lnSpc>
                <a:spcPct val="150000"/>
              </a:lnSpc>
              <a:buFont typeface="Wingdings" pitchFamily="2" charset="2"/>
              <a:buChar char="u"/>
              <a:tabLst>
                <a:tab pos="541338" algn="l"/>
              </a:tabLst>
              <a:defRPr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以基建项目库为基础，划分为项目管理、项目执行、资金管理、项目竣工管理四大类业务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60363" lvl="1" indent="-171450" defTabSz="800100">
              <a:lnSpc>
                <a:spcPct val="150000"/>
              </a:lnSpc>
              <a:buFont typeface="Wingdings" pitchFamily="2" charset="2"/>
              <a:buChar char="u"/>
              <a:tabLst>
                <a:tab pos="541338" algn="l"/>
              </a:tabLst>
              <a:defRPr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不处理招投标、建立、采购过程的内容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3571868" y="4714890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验收交付</a:t>
            </a:r>
            <a:endParaRPr lang="zh-CN" alt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423078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70" grpId="0" animBg="1"/>
      <p:bldP spid="71" grpId="0" animBg="1"/>
      <p:bldP spid="72" grpId="0" animBg="1"/>
      <p:bldP spid="74" grpId="0" animBg="1"/>
      <p:bldP spid="75" grpId="0" animBg="1"/>
      <p:bldP spid="22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39441" y="771550"/>
            <a:ext cx="7599022" cy="4371950"/>
            <a:chOff x="933367" y="644726"/>
            <a:chExt cx="7599022" cy="437195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0792" y="644726"/>
              <a:ext cx="3781198" cy="2520798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45137" y="704326"/>
              <a:ext cx="3674465" cy="2461198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3367" y="2588424"/>
              <a:ext cx="3694411" cy="242825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23501" y="2337132"/>
              <a:ext cx="3808888" cy="248405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7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212372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+mn-ea"/>
                <a:ea typeface="+mn-ea"/>
              </a:rPr>
              <a:t>项目控制</a:t>
            </a:r>
          </a:p>
        </p:txBody>
      </p:sp>
      <p:sp>
        <p:nvSpPr>
          <p:cNvPr id="8" name="矩形 7"/>
          <p:cNvSpPr/>
          <p:nvPr/>
        </p:nvSpPr>
        <p:spPr>
          <a:xfrm>
            <a:off x="4461035" y="259657"/>
            <a:ext cx="46795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全生命周期，动态滚动，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中期预算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</a:p>
        </p:txBody>
      </p:sp>
    </p:spTree>
    <p:extLst>
      <p:ext uri="{BB962C8B-B14F-4D97-AF65-F5344CB8AC3E}">
        <p14:creationId xmlns="" xmlns:p14="http://schemas.microsoft.com/office/powerpoint/2010/main" val="14396677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2626349" y="771550"/>
            <a:ext cx="6144293" cy="374929"/>
          </a:xfrm>
          <a:custGeom>
            <a:avLst/>
            <a:gdLst>
              <a:gd name="connsiteX0" fmla="*/ 0 w 6144293"/>
              <a:gd name="connsiteY0" fmla="*/ 0 h 446439"/>
              <a:gd name="connsiteX1" fmla="*/ 6144293 w 6144293"/>
              <a:gd name="connsiteY1" fmla="*/ 0 h 446439"/>
              <a:gd name="connsiteX2" fmla="*/ 6144293 w 6144293"/>
              <a:gd name="connsiteY2" fmla="*/ 446439 h 446439"/>
              <a:gd name="connsiteX3" fmla="*/ 0 w 6144293"/>
              <a:gd name="connsiteY3" fmla="*/ 446439 h 446439"/>
              <a:gd name="connsiteX4" fmla="*/ 0 w 6144293"/>
              <a:gd name="connsiteY4" fmla="*/ 0 h 44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4293" h="446439">
                <a:moveTo>
                  <a:pt x="0" y="0"/>
                </a:moveTo>
                <a:lnTo>
                  <a:pt x="6144293" y="0"/>
                </a:lnTo>
                <a:lnTo>
                  <a:pt x="6144293" y="446439"/>
                </a:lnTo>
                <a:lnTo>
                  <a:pt x="0" y="44643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100" tIns="38100" rIns="38100" bIns="38100" numCol="1" spcCol="1270" anchor="b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kern="12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67544" y="771550"/>
            <a:ext cx="8303099" cy="374930"/>
            <a:chOff x="467544" y="1059582"/>
            <a:chExt cx="8303099" cy="374930"/>
          </a:xfrm>
        </p:grpSpPr>
        <p:sp>
          <p:nvSpPr>
            <p:cNvPr id="7" name="直接连接符 6"/>
            <p:cNvSpPr/>
            <p:nvPr/>
          </p:nvSpPr>
          <p:spPr>
            <a:xfrm>
              <a:off x="467544" y="1434512"/>
              <a:ext cx="8303099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任意多边形 9"/>
            <p:cNvSpPr/>
            <p:nvPr/>
          </p:nvSpPr>
          <p:spPr>
            <a:xfrm>
              <a:off x="467544" y="1059582"/>
              <a:ext cx="2158805" cy="374929"/>
            </a:xfrm>
            <a:custGeom>
              <a:avLst/>
              <a:gdLst>
                <a:gd name="connsiteX0" fmla="*/ 74421 w 2158805"/>
                <a:gd name="connsiteY0" fmla="*/ 0 h 446439"/>
                <a:gd name="connsiteX1" fmla="*/ 2084384 w 2158805"/>
                <a:gd name="connsiteY1" fmla="*/ 0 h 446439"/>
                <a:gd name="connsiteX2" fmla="*/ 2158805 w 2158805"/>
                <a:gd name="connsiteY2" fmla="*/ 74421 h 446439"/>
                <a:gd name="connsiteX3" fmla="*/ 2158805 w 2158805"/>
                <a:gd name="connsiteY3" fmla="*/ 446439 h 446439"/>
                <a:gd name="connsiteX4" fmla="*/ 2158805 w 2158805"/>
                <a:gd name="connsiteY4" fmla="*/ 446439 h 446439"/>
                <a:gd name="connsiteX5" fmla="*/ 0 w 2158805"/>
                <a:gd name="connsiteY5" fmla="*/ 446439 h 446439"/>
                <a:gd name="connsiteX6" fmla="*/ 0 w 2158805"/>
                <a:gd name="connsiteY6" fmla="*/ 446439 h 446439"/>
                <a:gd name="connsiteX7" fmla="*/ 0 w 2158805"/>
                <a:gd name="connsiteY7" fmla="*/ 74421 h 446439"/>
                <a:gd name="connsiteX8" fmla="*/ 74421 w 2158805"/>
                <a:gd name="connsiteY8" fmla="*/ 0 h 446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8805" h="446439">
                  <a:moveTo>
                    <a:pt x="74421" y="0"/>
                  </a:moveTo>
                  <a:lnTo>
                    <a:pt x="2084384" y="0"/>
                  </a:lnTo>
                  <a:cubicBezTo>
                    <a:pt x="2125486" y="0"/>
                    <a:pt x="2158805" y="33319"/>
                    <a:pt x="2158805" y="74421"/>
                  </a:cubicBezTo>
                  <a:lnTo>
                    <a:pt x="2158805" y="446439"/>
                  </a:lnTo>
                  <a:lnTo>
                    <a:pt x="2158805" y="446439"/>
                  </a:lnTo>
                  <a:lnTo>
                    <a:pt x="0" y="446439"/>
                  </a:lnTo>
                  <a:lnTo>
                    <a:pt x="0" y="446439"/>
                  </a:lnTo>
                  <a:lnTo>
                    <a:pt x="0" y="74421"/>
                  </a:lnTo>
                  <a:cubicBezTo>
                    <a:pt x="0" y="33319"/>
                    <a:pt x="33319" y="0"/>
                    <a:pt x="74421" y="0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897" tIns="59897" rIns="59897" bIns="381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000" b="1" kern="1200" dirty="0">
                  <a:latin typeface="微软雅黑" pitchFamily="34" charset="-122"/>
                  <a:ea typeface="微软雅黑" pitchFamily="34" charset="-122"/>
                </a:rPr>
                <a:t>&lt;</a:t>
              </a:r>
              <a:r>
                <a:rPr lang="zh-CN" altLang="en-US" sz="2000" b="1" dirty="0">
                  <a:latin typeface="微软雅黑" pitchFamily="34" charset="-122"/>
                  <a:ea typeface="微软雅黑" pitchFamily="34" charset="-122"/>
                </a:rPr>
                <a:t>管理流程</a:t>
              </a:r>
              <a:r>
                <a:rPr lang="en-US" altLang="zh-CN" sz="2000" b="1" kern="1200" dirty="0">
                  <a:latin typeface="微软雅黑" pitchFamily="34" charset="-122"/>
                  <a:ea typeface="微软雅黑" pitchFamily="34" charset="-122"/>
                </a:rPr>
                <a:t>&gt;</a:t>
              </a:r>
              <a:endParaRPr lang="zh-CN" altLang="en-US" sz="2000" b="1" kern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2" name="任意多边形 11"/>
          <p:cNvSpPr/>
          <p:nvPr/>
        </p:nvSpPr>
        <p:spPr>
          <a:xfrm>
            <a:off x="467544" y="1146480"/>
            <a:ext cx="8496944" cy="517973"/>
          </a:xfrm>
          <a:custGeom>
            <a:avLst/>
            <a:gdLst>
              <a:gd name="connsiteX0" fmla="*/ 0 w 8303099"/>
              <a:gd name="connsiteY0" fmla="*/ 0 h 893013"/>
              <a:gd name="connsiteX1" fmla="*/ 8303099 w 8303099"/>
              <a:gd name="connsiteY1" fmla="*/ 0 h 893013"/>
              <a:gd name="connsiteX2" fmla="*/ 8303099 w 8303099"/>
              <a:gd name="connsiteY2" fmla="*/ 893013 h 893013"/>
              <a:gd name="connsiteX3" fmla="*/ 0 w 8303099"/>
              <a:gd name="connsiteY3" fmla="*/ 893013 h 893013"/>
              <a:gd name="connsiteX4" fmla="*/ 0 w 8303099"/>
              <a:gd name="connsiteY4" fmla="*/ 0 h 89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03099" h="893013">
                <a:moveTo>
                  <a:pt x="0" y="0"/>
                </a:moveTo>
                <a:lnTo>
                  <a:pt x="8303099" y="0"/>
                </a:lnTo>
                <a:lnTo>
                  <a:pt x="8303099" y="893013"/>
                </a:lnTo>
                <a:lnTo>
                  <a:pt x="0" y="8930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0" tIns="34290" rIns="34290" bIns="34290" numCol="1" spcCol="1270" anchor="t" anchorCtr="0">
            <a:noAutofit/>
          </a:bodyPr>
          <a:lstStyle/>
          <a:p>
            <a:pPr marL="171450" lvl="1" indent="-171450" defTabSz="800100">
              <a:lnSpc>
                <a:spcPct val="125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CN" altLang="en-US" sz="1800" kern="1200" dirty="0">
                <a:latin typeface="微软雅黑" pitchFamily="34" charset="-122"/>
                <a:ea typeface="微软雅黑" pitchFamily="34" charset="-122"/>
              </a:rPr>
              <a:t>配置、入库及验收、领用、调配、维修维护、变动、出租出借、盘点、处置</a:t>
            </a:r>
            <a:endParaRPr lang="en-US" altLang="zh-CN" sz="1800" kern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2626349" y="1949449"/>
            <a:ext cx="6144293" cy="374929"/>
          </a:xfrm>
          <a:custGeom>
            <a:avLst/>
            <a:gdLst>
              <a:gd name="connsiteX0" fmla="*/ 0 w 6144293"/>
              <a:gd name="connsiteY0" fmla="*/ 0 h 446439"/>
              <a:gd name="connsiteX1" fmla="*/ 6144293 w 6144293"/>
              <a:gd name="connsiteY1" fmla="*/ 0 h 446439"/>
              <a:gd name="connsiteX2" fmla="*/ 6144293 w 6144293"/>
              <a:gd name="connsiteY2" fmla="*/ 446439 h 446439"/>
              <a:gd name="connsiteX3" fmla="*/ 0 w 6144293"/>
              <a:gd name="connsiteY3" fmla="*/ 446439 h 446439"/>
              <a:gd name="connsiteX4" fmla="*/ 0 w 6144293"/>
              <a:gd name="connsiteY4" fmla="*/ 0 h 44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4293" h="446439">
                <a:moveTo>
                  <a:pt x="0" y="0"/>
                </a:moveTo>
                <a:lnTo>
                  <a:pt x="6144293" y="0"/>
                </a:lnTo>
                <a:lnTo>
                  <a:pt x="6144293" y="446439"/>
                </a:lnTo>
                <a:lnTo>
                  <a:pt x="0" y="44643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100" tIns="38100" rIns="38100" bIns="38100" numCol="1" spcCol="1270" anchor="b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000" kern="1200" dirty="0">
                <a:latin typeface="微软雅黑" pitchFamily="34" charset="-122"/>
                <a:ea typeface="微软雅黑" pitchFamily="34" charset="-122"/>
              </a:rPr>
              <a:t> </a:t>
            </a:r>
            <a:endParaRPr lang="zh-CN" altLang="en-US" sz="2000" kern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467544" y="3051129"/>
            <a:ext cx="8303099" cy="893013"/>
          </a:xfrm>
          <a:custGeom>
            <a:avLst/>
            <a:gdLst>
              <a:gd name="connsiteX0" fmla="*/ 0 w 8303099"/>
              <a:gd name="connsiteY0" fmla="*/ 0 h 893013"/>
              <a:gd name="connsiteX1" fmla="*/ 8303099 w 8303099"/>
              <a:gd name="connsiteY1" fmla="*/ 0 h 893013"/>
              <a:gd name="connsiteX2" fmla="*/ 8303099 w 8303099"/>
              <a:gd name="connsiteY2" fmla="*/ 893013 h 893013"/>
              <a:gd name="connsiteX3" fmla="*/ 0 w 8303099"/>
              <a:gd name="connsiteY3" fmla="*/ 893013 h 893013"/>
              <a:gd name="connsiteX4" fmla="*/ 0 w 8303099"/>
              <a:gd name="connsiteY4" fmla="*/ 0 h 89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03099" h="893013">
                <a:moveTo>
                  <a:pt x="0" y="0"/>
                </a:moveTo>
                <a:lnTo>
                  <a:pt x="8303099" y="0"/>
                </a:lnTo>
                <a:lnTo>
                  <a:pt x="8303099" y="893013"/>
                </a:lnTo>
                <a:lnTo>
                  <a:pt x="0" y="8930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0" tIns="34290" rIns="34290" bIns="34290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zh-CN" altLang="en-US" sz="1800" kern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2626349" y="3893959"/>
            <a:ext cx="6144293" cy="374929"/>
          </a:xfrm>
          <a:custGeom>
            <a:avLst/>
            <a:gdLst>
              <a:gd name="connsiteX0" fmla="*/ 0 w 6144293"/>
              <a:gd name="connsiteY0" fmla="*/ 0 h 446439"/>
              <a:gd name="connsiteX1" fmla="*/ 6144293 w 6144293"/>
              <a:gd name="connsiteY1" fmla="*/ 0 h 446439"/>
              <a:gd name="connsiteX2" fmla="*/ 6144293 w 6144293"/>
              <a:gd name="connsiteY2" fmla="*/ 446439 h 446439"/>
              <a:gd name="connsiteX3" fmla="*/ 0 w 6144293"/>
              <a:gd name="connsiteY3" fmla="*/ 446439 h 446439"/>
              <a:gd name="connsiteX4" fmla="*/ 0 w 6144293"/>
              <a:gd name="connsiteY4" fmla="*/ 0 h 44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4293" h="446439">
                <a:moveTo>
                  <a:pt x="0" y="0"/>
                </a:moveTo>
                <a:lnTo>
                  <a:pt x="6144293" y="0"/>
                </a:lnTo>
                <a:lnTo>
                  <a:pt x="6144293" y="446439"/>
                </a:lnTo>
                <a:lnTo>
                  <a:pt x="0" y="44643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100" tIns="38100" rIns="38100" bIns="38100" numCol="1" spcCol="1270" anchor="b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000" kern="1200" dirty="0">
                <a:latin typeface="微软雅黑" pitchFamily="34" charset="-122"/>
                <a:ea typeface="微软雅黑" pitchFamily="34" charset="-122"/>
              </a:rPr>
              <a:t> </a:t>
            </a:r>
            <a:endParaRPr lang="zh-CN" altLang="en-US" sz="2000" kern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467544" y="3622953"/>
            <a:ext cx="8303099" cy="893013"/>
          </a:xfrm>
          <a:custGeom>
            <a:avLst/>
            <a:gdLst>
              <a:gd name="connsiteX0" fmla="*/ 0 w 8303099"/>
              <a:gd name="connsiteY0" fmla="*/ 0 h 893013"/>
              <a:gd name="connsiteX1" fmla="*/ 8303099 w 8303099"/>
              <a:gd name="connsiteY1" fmla="*/ 0 h 893013"/>
              <a:gd name="connsiteX2" fmla="*/ 8303099 w 8303099"/>
              <a:gd name="connsiteY2" fmla="*/ 893013 h 893013"/>
              <a:gd name="connsiteX3" fmla="*/ 0 w 8303099"/>
              <a:gd name="connsiteY3" fmla="*/ 893013 h 893013"/>
              <a:gd name="connsiteX4" fmla="*/ 0 w 8303099"/>
              <a:gd name="connsiteY4" fmla="*/ 0 h 89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03099" h="893013">
                <a:moveTo>
                  <a:pt x="0" y="0"/>
                </a:moveTo>
                <a:lnTo>
                  <a:pt x="8303099" y="0"/>
                </a:lnTo>
                <a:lnTo>
                  <a:pt x="8303099" y="893013"/>
                </a:lnTo>
                <a:lnTo>
                  <a:pt x="0" y="8930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0" tIns="34290" rIns="34290" bIns="34290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zh-CN" altLang="en-US" sz="1800" kern="12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67544" y="1635646"/>
            <a:ext cx="8496944" cy="1193082"/>
            <a:chOff x="467544" y="2643758"/>
            <a:chExt cx="8496944" cy="1193082"/>
          </a:xfrm>
        </p:grpSpPr>
        <p:grpSp>
          <p:nvGrpSpPr>
            <p:cNvPr id="20" name="组合 19"/>
            <p:cNvGrpSpPr/>
            <p:nvPr/>
          </p:nvGrpSpPr>
          <p:grpSpPr>
            <a:xfrm>
              <a:off x="467544" y="2643758"/>
              <a:ext cx="8303099" cy="374930"/>
              <a:chOff x="467544" y="1923678"/>
              <a:chExt cx="8303099" cy="374930"/>
            </a:xfrm>
          </p:grpSpPr>
          <p:sp>
            <p:nvSpPr>
              <p:cNvPr id="6" name="直接连接符 5"/>
              <p:cNvSpPr/>
              <p:nvPr/>
            </p:nvSpPr>
            <p:spPr>
              <a:xfrm>
                <a:off x="467544" y="2298608"/>
                <a:ext cx="8303099" cy="0"/>
              </a:xfrm>
              <a:prstGeom prst="line">
                <a:avLst/>
              </a:prstGeom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4" name="任意多边形 13"/>
              <p:cNvSpPr/>
              <p:nvPr/>
            </p:nvSpPr>
            <p:spPr>
              <a:xfrm>
                <a:off x="467544" y="1923678"/>
                <a:ext cx="2158805" cy="374929"/>
              </a:xfrm>
              <a:custGeom>
                <a:avLst/>
                <a:gdLst>
                  <a:gd name="connsiteX0" fmla="*/ 74421 w 2158805"/>
                  <a:gd name="connsiteY0" fmla="*/ 0 h 446439"/>
                  <a:gd name="connsiteX1" fmla="*/ 2084384 w 2158805"/>
                  <a:gd name="connsiteY1" fmla="*/ 0 h 446439"/>
                  <a:gd name="connsiteX2" fmla="*/ 2158805 w 2158805"/>
                  <a:gd name="connsiteY2" fmla="*/ 74421 h 446439"/>
                  <a:gd name="connsiteX3" fmla="*/ 2158805 w 2158805"/>
                  <a:gd name="connsiteY3" fmla="*/ 446439 h 446439"/>
                  <a:gd name="connsiteX4" fmla="*/ 2158805 w 2158805"/>
                  <a:gd name="connsiteY4" fmla="*/ 446439 h 446439"/>
                  <a:gd name="connsiteX5" fmla="*/ 0 w 2158805"/>
                  <a:gd name="connsiteY5" fmla="*/ 446439 h 446439"/>
                  <a:gd name="connsiteX6" fmla="*/ 0 w 2158805"/>
                  <a:gd name="connsiteY6" fmla="*/ 446439 h 446439"/>
                  <a:gd name="connsiteX7" fmla="*/ 0 w 2158805"/>
                  <a:gd name="connsiteY7" fmla="*/ 74421 h 446439"/>
                  <a:gd name="connsiteX8" fmla="*/ 74421 w 2158805"/>
                  <a:gd name="connsiteY8" fmla="*/ 0 h 446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58805" h="446439">
                    <a:moveTo>
                      <a:pt x="74421" y="0"/>
                    </a:moveTo>
                    <a:lnTo>
                      <a:pt x="2084384" y="0"/>
                    </a:lnTo>
                    <a:cubicBezTo>
                      <a:pt x="2125486" y="0"/>
                      <a:pt x="2158805" y="33319"/>
                      <a:pt x="2158805" y="74421"/>
                    </a:cubicBezTo>
                    <a:lnTo>
                      <a:pt x="2158805" y="446439"/>
                    </a:lnTo>
                    <a:lnTo>
                      <a:pt x="2158805" y="446439"/>
                    </a:lnTo>
                    <a:lnTo>
                      <a:pt x="0" y="446439"/>
                    </a:lnTo>
                    <a:lnTo>
                      <a:pt x="0" y="446439"/>
                    </a:lnTo>
                    <a:lnTo>
                      <a:pt x="0" y="74421"/>
                    </a:lnTo>
                    <a:cubicBezTo>
                      <a:pt x="0" y="33319"/>
                      <a:pt x="33319" y="0"/>
                      <a:pt x="74421" y="0"/>
                    </a:cubicBezTo>
                    <a:close/>
                  </a:path>
                </a:pathLst>
              </a:cu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9897" tIns="59897" rIns="59897" bIns="381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altLang="zh-CN" sz="2000" b="1" kern="1200" dirty="0">
                    <a:latin typeface="微软雅黑" pitchFamily="34" charset="-122"/>
                    <a:ea typeface="微软雅黑" pitchFamily="34" charset="-122"/>
                  </a:rPr>
                  <a:t>&lt;</a:t>
                </a:r>
                <a:r>
                  <a:rPr lang="zh-CN" altLang="en-US" sz="2000" b="1" dirty="0">
                    <a:latin typeface="微软雅黑" pitchFamily="34" charset="-122"/>
                    <a:ea typeface="微软雅黑" pitchFamily="34" charset="-122"/>
                  </a:rPr>
                  <a:t>控制要点</a:t>
                </a:r>
                <a:r>
                  <a:rPr lang="en-US" altLang="zh-CN" sz="2000" b="1" kern="1200" dirty="0">
                    <a:latin typeface="微软雅黑" pitchFamily="34" charset="-122"/>
                    <a:ea typeface="微软雅黑" pitchFamily="34" charset="-122"/>
                  </a:rPr>
                  <a:t>&gt;</a:t>
                </a:r>
                <a:endParaRPr lang="zh-CN" altLang="en-US" sz="2000" b="1" kern="12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19" name="任意多边形 18"/>
            <p:cNvSpPr/>
            <p:nvPr/>
          </p:nvSpPr>
          <p:spPr>
            <a:xfrm>
              <a:off x="467544" y="3090696"/>
              <a:ext cx="8496944" cy="746144"/>
            </a:xfrm>
            <a:custGeom>
              <a:avLst/>
              <a:gdLst>
                <a:gd name="connsiteX0" fmla="*/ 0 w 8303099"/>
                <a:gd name="connsiteY0" fmla="*/ 0 h 893013"/>
                <a:gd name="connsiteX1" fmla="*/ 8303099 w 8303099"/>
                <a:gd name="connsiteY1" fmla="*/ 0 h 893013"/>
                <a:gd name="connsiteX2" fmla="*/ 8303099 w 8303099"/>
                <a:gd name="connsiteY2" fmla="*/ 893013 h 893013"/>
                <a:gd name="connsiteX3" fmla="*/ 0 w 8303099"/>
                <a:gd name="connsiteY3" fmla="*/ 893013 h 893013"/>
                <a:gd name="connsiteX4" fmla="*/ 0 w 8303099"/>
                <a:gd name="connsiteY4" fmla="*/ 0 h 89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3099" h="893013">
                  <a:moveTo>
                    <a:pt x="0" y="0"/>
                  </a:moveTo>
                  <a:lnTo>
                    <a:pt x="8303099" y="0"/>
                  </a:lnTo>
                  <a:lnTo>
                    <a:pt x="8303099" y="893013"/>
                  </a:lnTo>
                  <a:lnTo>
                    <a:pt x="0" y="89301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34290" numCol="1" spcCol="1270" anchor="t" anchorCtr="0">
              <a:noAutofit/>
            </a:bodyPr>
            <a:lstStyle/>
            <a:p>
              <a:pPr marL="171450" lvl="1" indent="-171450" defTabSz="800100">
                <a:lnSpc>
                  <a:spcPct val="125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强化配置申请管理、明确行政资产按标准，业务资产按规划和技术部门审核；</a:t>
              </a:r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  <a:p>
              <a:pPr marL="171450" lvl="1" indent="-171450" defTabSz="800100">
                <a:lnSpc>
                  <a:spcPct val="125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清查盘点结果直接和资产配置相关；</a:t>
              </a:r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  <a:p>
              <a:pPr marL="171450" lvl="1" indent="-171450" defTabSz="800100">
                <a:lnSpc>
                  <a:spcPct val="125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增加一级管理机构对闲置资产的调剂；</a:t>
              </a:r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  <a:p>
              <a:pPr marL="171450" lvl="1" indent="-171450" defTabSz="800100">
                <a:lnSpc>
                  <a:spcPct val="125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67544" y="3291830"/>
            <a:ext cx="8496944" cy="936104"/>
            <a:chOff x="467544" y="3939902"/>
            <a:chExt cx="8496944" cy="936104"/>
          </a:xfrm>
        </p:grpSpPr>
        <p:grpSp>
          <p:nvGrpSpPr>
            <p:cNvPr id="2" name="组合 1"/>
            <p:cNvGrpSpPr/>
            <p:nvPr/>
          </p:nvGrpSpPr>
          <p:grpSpPr>
            <a:xfrm>
              <a:off x="467544" y="3939902"/>
              <a:ext cx="8303099" cy="374930"/>
              <a:chOff x="467544" y="3939902"/>
              <a:chExt cx="8303099" cy="374930"/>
            </a:xfrm>
          </p:grpSpPr>
          <p:sp>
            <p:nvSpPr>
              <p:cNvPr id="3" name="直接连接符 2"/>
              <p:cNvSpPr/>
              <p:nvPr/>
            </p:nvSpPr>
            <p:spPr>
              <a:xfrm>
                <a:off x="467544" y="4314832"/>
                <a:ext cx="8303099" cy="0"/>
              </a:xfrm>
              <a:prstGeom prst="line">
                <a:avLst/>
              </a:prstGeom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7" name="任意多边形 16"/>
              <p:cNvSpPr/>
              <p:nvPr/>
            </p:nvSpPr>
            <p:spPr>
              <a:xfrm>
                <a:off x="467544" y="3939902"/>
                <a:ext cx="2158805" cy="374929"/>
              </a:xfrm>
              <a:custGeom>
                <a:avLst/>
                <a:gdLst>
                  <a:gd name="connsiteX0" fmla="*/ 74421 w 2158805"/>
                  <a:gd name="connsiteY0" fmla="*/ 0 h 446439"/>
                  <a:gd name="connsiteX1" fmla="*/ 2084384 w 2158805"/>
                  <a:gd name="connsiteY1" fmla="*/ 0 h 446439"/>
                  <a:gd name="connsiteX2" fmla="*/ 2158805 w 2158805"/>
                  <a:gd name="connsiteY2" fmla="*/ 74421 h 446439"/>
                  <a:gd name="connsiteX3" fmla="*/ 2158805 w 2158805"/>
                  <a:gd name="connsiteY3" fmla="*/ 446439 h 446439"/>
                  <a:gd name="connsiteX4" fmla="*/ 2158805 w 2158805"/>
                  <a:gd name="connsiteY4" fmla="*/ 446439 h 446439"/>
                  <a:gd name="connsiteX5" fmla="*/ 0 w 2158805"/>
                  <a:gd name="connsiteY5" fmla="*/ 446439 h 446439"/>
                  <a:gd name="connsiteX6" fmla="*/ 0 w 2158805"/>
                  <a:gd name="connsiteY6" fmla="*/ 446439 h 446439"/>
                  <a:gd name="connsiteX7" fmla="*/ 0 w 2158805"/>
                  <a:gd name="connsiteY7" fmla="*/ 74421 h 446439"/>
                  <a:gd name="connsiteX8" fmla="*/ 74421 w 2158805"/>
                  <a:gd name="connsiteY8" fmla="*/ 0 h 446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58805" h="446439">
                    <a:moveTo>
                      <a:pt x="74421" y="0"/>
                    </a:moveTo>
                    <a:lnTo>
                      <a:pt x="2084384" y="0"/>
                    </a:lnTo>
                    <a:cubicBezTo>
                      <a:pt x="2125486" y="0"/>
                      <a:pt x="2158805" y="33319"/>
                      <a:pt x="2158805" y="74421"/>
                    </a:cubicBezTo>
                    <a:lnTo>
                      <a:pt x="2158805" y="446439"/>
                    </a:lnTo>
                    <a:lnTo>
                      <a:pt x="2158805" y="446439"/>
                    </a:lnTo>
                    <a:lnTo>
                      <a:pt x="0" y="446439"/>
                    </a:lnTo>
                    <a:lnTo>
                      <a:pt x="0" y="446439"/>
                    </a:lnTo>
                    <a:lnTo>
                      <a:pt x="0" y="74421"/>
                    </a:lnTo>
                    <a:cubicBezTo>
                      <a:pt x="0" y="33319"/>
                      <a:pt x="33319" y="0"/>
                      <a:pt x="74421" y="0"/>
                    </a:cubicBezTo>
                    <a:close/>
                  </a:path>
                </a:pathLst>
              </a:cu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9897" tIns="59897" rIns="59897" bIns="381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altLang="zh-CN" sz="2000" b="1" kern="1200" dirty="0">
                    <a:latin typeface="微软雅黑" pitchFamily="34" charset="-122"/>
                    <a:ea typeface="微软雅黑" pitchFamily="34" charset="-122"/>
                  </a:rPr>
                  <a:t>&lt;</a:t>
                </a:r>
                <a:r>
                  <a:rPr lang="zh-CN" altLang="en-US" sz="2000" b="1" dirty="0">
                    <a:latin typeface="微软雅黑" pitchFamily="34" charset="-122"/>
                    <a:ea typeface="微软雅黑" pitchFamily="34" charset="-122"/>
                  </a:rPr>
                  <a:t>信息化重点</a:t>
                </a:r>
                <a:r>
                  <a:rPr lang="en-US" altLang="zh-CN" sz="2000" b="1" kern="1200" dirty="0">
                    <a:latin typeface="微软雅黑" pitchFamily="34" charset="-122"/>
                    <a:ea typeface="微软雅黑" pitchFamily="34" charset="-122"/>
                  </a:rPr>
                  <a:t>&gt;</a:t>
                </a:r>
                <a:endParaRPr lang="zh-CN" altLang="en-US" sz="2000" b="1" kern="12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21" name="任意多边形 20"/>
            <p:cNvSpPr/>
            <p:nvPr/>
          </p:nvSpPr>
          <p:spPr>
            <a:xfrm>
              <a:off x="467544" y="4358033"/>
              <a:ext cx="8496944" cy="517973"/>
            </a:xfrm>
            <a:custGeom>
              <a:avLst/>
              <a:gdLst>
                <a:gd name="connsiteX0" fmla="*/ 0 w 8303099"/>
                <a:gd name="connsiteY0" fmla="*/ 0 h 893013"/>
                <a:gd name="connsiteX1" fmla="*/ 8303099 w 8303099"/>
                <a:gd name="connsiteY1" fmla="*/ 0 h 893013"/>
                <a:gd name="connsiteX2" fmla="*/ 8303099 w 8303099"/>
                <a:gd name="connsiteY2" fmla="*/ 893013 h 893013"/>
                <a:gd name="connsiteX3" fmla="*/ 0 w 8303099"/>
                <a:gd name="connsiteY3" fmla="*/ 893013 h 893013"/>
                <a:gd name="connsiteX4" fmla="*/ 0 w 8303099"/>
                <a:gd name="connsiteY4" fmla="*/ 0 h 89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3099" h="893013">
                  <a:moveTo>
                    <a:pt x="0" y="0"/>
                  </a:moveTo>
                  <a:lnTo>
                    <a:pt x="8303099" y="0"/>
                  </a:lnTo>
                  <a:lnTo>
                    <a:pt x="8303099" y="893013"/>
                  </a:lnTo>
                  <a:lnTo>
                    <a:pt x="0" y="89301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34290" numCol="1" spcCol="1270" anchor="t" anchorCtr="0">
              <a:noAutofit/>
            </a:bodyPr>
            <a:lstStyle/>
            <a:p>
              <a:pPr marL="171450" lvl="1" indent="-171450" algn="l" defTabSz="800100">
                <a:lnSpc>
                  <a:spcPct val="125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资产配置申请审批管理；</a:t>
              </a:r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  <a:p>
              <a:pPr marL="171450" lvl="1" indent="-171450" algn="l" defTabSz="800100">
                <a:lnSpc>
                  <a:spcPct val="125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资产双类别管理：区分行政和业务资产的差异化处理；</a:t>
              </a:r>
              <a:endParaRPr lang="en-US" altLang="zh-CN" dirty="0">
                <a:latin typeface="微软雅黑" pitchFamily="34" charset="-122"/>
                <a:ea typeface="微软雅黑" pitchFamily="34" charset="-122"/>
              </a:endParaRPr>
            </a:p>
            <a:p>
              <a:pPr marL="171450" lvl="1" indent="-171450" algn="l" defTabSz="800100">
                <a:lnSpc>
                  <a:spcPct val="125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加强资产存量</a:t>
              </a:r>
              <a:r>
                <a:rPr lang="zh-CN" altLang="en-US" sz="1800" kern="1200" dirty="0">
                  <a:latin typeface="微软雅黑" pitchFamily="34" charset="-122"/>
                  <a:ea typeface="微软雅黑" pitchFamily="34" charset="-122"/>
                </a:rPr>
                <a:t>与资产配置的衔接管理；</a:t>
              </a:r>
              <a:endParaRPr lang="en-US" altLang="zh-CN" sz="1800" kern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5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212372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+mn-ea"/>
                <a:ea typeface="+mn-ea"/>
              </a:rPr>
              <a:t>资产控制</a:t>
            </a:r>
          </a:p>
        </p:txBody>
      </p:sp>
    </p:spTree>
    <p:extLst>
      <p:ext uri="{BB962C8B-B14F-4D97-AF65-F5344CB8AC3E}">
        <p14:creationId xmlns="" xmlns:p14="http://schemas.microsoft.com/office/powerpoint/2010/main" val="363828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2"/>
          <p:cNvGrpSpPr/>
          <p:nvPr/>
        </p:nvGrpSpPr>
        <p:grpSpPr>
          <a:xfrm>
            <a:off x="0" y="785800"/>
            <a:ext cx="9144000" cy="4357700"/>
            <a:chOff x="0" y="785800"/>
            <a:chExt cx="9144000" cy="4357700"/>
          </a:xfrm>
        </p:grpSpPr>
        <p:grpSp>
          <p:nvGrpSpPr>
            <p:cNvPr id="3" name="组合 67"/>
            <p:cNvGrpSpPr/>
            <p:nvPr/>
          </p:nvGrpSpPr>
          <p:grpSpPr>
            <a:xfrm>
              <a:off x="3000364" y="785800"/>
              <a:ext cx="3000396" cy="4357700"/>
              <a:chOff x="3000364" y="785800"/>
              <a:chExt cx="3000396" cy="43577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3000396" y="785800"/>
                <a:ext cx="3000364" cy="43577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000364" y="785800"/>
                <a:ext cx="3000364" cy="35719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业务描述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" name="组合 66"/>
            <p:cNvGrpSpPr/>
            <p:nvPr/>
          </p:nvGrpSpPr>
          <p:grpSpPr>
            <a:xfrm>
              <a:off x="0" y="785800"/>
              <a:ext cx="3000364" cy="4357700"/>
              <a:chOff x="0" y="785800"/>
              <a:chExt cx="3000364" cy="43577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785800"/>
                <a:ext cx="3000364" cy="435770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0" y="785800"/>
                <a:ext cx="3000364" cy="35719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控制要点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" name="组合 68"/>
            <p:cNvGrpSpPr/>
            <p:nvPr/>
          </p:nvGrpSpPr>
          <p:grpSpPr>
            <a:xfrm>
              <a:off x="6000760" y="785800"/>
              <a:ext cx="3143240" cy="4357700"/>
              <a:chOff x="6000760" y="785800"/>
              <a:chExt cx="3143240" cy="4357700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6000760" y="785800"/>
                <a:ext cx="3143240" cy="43577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lvl="1">
                  <a:lnSpc>
                    <a:spcPct val="150000"/>
                  </a:lnSpc>
                  <a:spcBef>
                    <a:spcPct val="20000"/>
                  </a:spcBef>
                  <a:buSzPct val="90000"/>
                  <a:defRPr/>
                </a:pPr>
                <a:endParaRPr lang="en-US" altLang="zh-CN" sz="1600" b="1" dirty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6000760" y="785800"/>
                <a:ext cx="3143240" cy="35719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solidFill>
                      <a:schemeClr val="tx1"/>
                    </a:solidFill>
                  </a:rPr>
                  <a:t>信息化重点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4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1907704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ctr" eaLnBrk="1" hangingPunct="1">
              <a:lnSpc>
                <a:spcPct val="120000"/>
              </a:lnSpc>
              <a:defRPr sz="2800" b="1">
                <a:solidFill>
                  <a:srgbClr val="C00000"/>
                </a:solidFill>
                <a:latin typeface="+mn-ea"/>
                <a:ea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zh-CN" altLang="en-US" dirty="0" smtClean="0"/>
              <a:t>资产业务</a:t>
            </a:r>
            <a:endParaRPr lang="zh-CN" altLang="en-US" dirty="0"/>
          </a:p>
        </p:txBody>
      </p:sp>
      <p:sp>
        <p:nvSpPr>
          <p:cNvPr id="29" name="Rectangle 42"/>
          <p:cNvSpPr>
            <a:spLocks noChangeArrowheads="1"/>
          </p:cNvSpPr>
          <p:nvPr/>
        </p:nvSpPr>
        <p:spPr bwMode="auto">
          <a:xfrm>
            <a:off x="436531" y="1858448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3571868" y="1285866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资产配置</a:t>
            </a:r>
            <a:endParaRPr lang="zh-CN" altLang="en-US" sz="1600" dirty="0"/>
          </a:p>
        </p:txBody>
      </p:sp>
      <p:sp>
        <p:nvSpPr>
          <p:cNvPr id="50" name="Rectangle 42"/>
          <p:cNvSpPr>
            <a:spLocks noChangeArrowheads="1"/>
          </p:cNvSpPr>
          <p:nvPr/>
        </p:nvSpPr>
        <p:spPr bwMode="auto">
          <a:xfrm>
            <a:off x="436531" y="276209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3571868" y="1928808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验收入库</a:t>
            </a:r>
            <a:endParaRPr lang="zh-CN" altLang="en-US" sz="1600" dirty="0"/>
          </a:p>
        </p:txBody>
      </p:sp>
      <p:sp>
        <p:nvSpPr>
          <p:cNvPr id="71" name="矩形 70"/>
          <p:cNvSpPr/>
          <p:nvPr/>
        </p:nvSpPr>
        <p:spPr>
          <a:xfrm>
            <a:off x="3571868" y="2571750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领用出库</a:t>
            </a:r>
            <a:endParaRPr lang="zh-CN" altLang="en-US" sz="1600" dirty="0"/>
          </a:p>
        </p:txBody>
      </p:sp>
      <p:sp>
        <p:nvSpPr>
          <p:cNvPr id="72" name="矩形 71"/>
          <p:cNvSpPr/>
          <p:nvPr/>
        </p:nvSpPr>
        <p:spPr>
          <a:xfrm>
            <a:off x="3571868" y="3214692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定期盘点</a:t>
            </a:r>
            <a:endParaRPr lang="zh-CN" altLang="en-US" sz="1600" dirty="0"/>
          </a:p>
        </p:txBody>
      </p:sp>
      <p:sp>
        <p:nvSpPr>
          <p:cNvPr id="74" name="矩形 73"/>
          <p:cNvSpPr/>
          <p:nvPr/>
        </p:nvSpPr>
        <p:spPr>
          <a:xfrm>
            <a:off x="0" y="1500180"/>
            <a:ext cx="3000364" cy="27860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lvl="1" indent="-171450" defTabSz="800100">
              <a:lnSpc>
                <a:spcPct val="125000"/>
              </a:lnSpc>
              <a:spcAft>
                <a:spcPct val="15000"/>
              </a:spcAft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强化配置申请管理、明确行政资产按标准，业务资产按规划和技术部门审核；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71450" lvl="1" indent="-171450" defTabSz="800100">
              <a:lnSpc>
                <a:spcPct val="125000"/>
              </a:lnSpc>
              <a:spcAft>
                <a:spcPct val="15000"/>
              </a:spcAft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清查盘点结果直接和资产配置相关；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71450" lvl="1" indent="-171450" defTabSz="800100">
              <a:lnSpc>
                <a:spcPct val="125000"/>
              </a:lnSpc>
              <a:spcAft>
                <a:spcPct val="15000"/>
              </a:spcAft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增加一级管理机构对闲置资产的调剂；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6000760" y="1500180"/>
            <a:ext cx="3143240" cy="27860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lvl="1" indent="-171450" defTabSz="800100">
              <a:lnSpc>
                <a:spcPct val="125000"/>
              </a:lnSpc>
              <a:spcAft>
                <a:spcPct val="15000"/>
              </a:spcAft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资产配置申请审批管理；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71450" lvl="1" indent="-171450" defTabSz="800100">
              <a:lnSpc>
                <a:spcPct val="125000"/>
              </a:lnSpc>
              <a:spcAft>
                <a:spcPct val="15000"/>
              </a:spcAft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资产双类别管理：区分行政和业务资产的差异化处理；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71450" lvl="1" indent="-171450" defTabSz="800100">
              <a:lnSpc>
                <a:spcPct val="125000"/>
              </a:lnSpc>
              <a:spcAft>
                <a:spcPct val="15000"/>
              </a:spcAft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加强资产存量与资产配置的衔接管理；</a:t>
            </a:r>
            <a:endParaRPr lang="en-US" altLang="zh-CN" sz="16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3571868" y="3857634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对外使用</a:t>
            </a:r>
            <a:endParaRPr lang="zh-CN" altLang="en-US" sz="1600" dirty="0"/>
          </a:p>
        </p:txBody>
      </p:sp>
      <p:sp>
        <p:nvSpPr>
          <p:cNvPr id="23" name="矩形 22"/>
          <p:cNvSpPr/>
          <p:nvPr/>
        </p:nvSpPr>
        <p:spPr>
          <a:xfrm>
            <a:off x="3571868" y="4429138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处置报废</a:t>
            </a:r>
            <a:endParaRPr lang="zh-CN" alt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423078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70" grpId="0" animBg="1"/>
      <p:bldP spid="71" grpId="0" animBg="1"/>
      <p:bldP spid="72" grpId="0" animBg="1"/>
      <p:bldP spid="74" grpId="0" animBg="1"/>
      <p:bldP spid="75" grpId="0" animBg="1"/>
      <p:bldP spid="22" grpId="0" animBg="1"/>
      <p:bldP spid="23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51470"/>
            <a:ext cx="2123728" cy="60766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+mn-ea"/>
                <a:ea typeface="+mn-ea"/>
              </a:rPr>
              <a:t>资产控制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39552" y="555526"/>
            <a:ext cx="4615614" cy="3014287"/>
            <a:chOff x="1115616" y="799670"/>
            <a:chExt cx="4039550" cy="2348144"/>
          </a:xfrm>
        </p:grpSpPr>
        <p:pic>
          <p:nvPicPr>
            <p:cNvPr id="3" name="图片 2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25652" b="6178"/>
            <a:stretch/>
          </p:blipFill>
          <p:spPr bwMode="auto">
            <a:xfrm>
              <a:off x="1115616" y="1118583"/>
              <a:ext cx="4039550" cy="2029231"/>
            </a:xfrm>
            <a:prstGeom prst="roundRect">
              <a:avLst>
                <a:gd name="adj" fmla="val 7108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3498982" y="799670"/>
              <a:ext cx="1656184" cy="318913"/>
            </a:xfrm>
            <a:prstGeom prst="rect">
              <a:avLst/>
            </a:prstGeom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资产配置标准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835696" y="1275606"/>
            <a:ext cx="4829264" cy="3227974"/>
            <a:chOff x="2625410" y="1594095"/>
            <a:chExt cx="4039550" cy="2349976"/>
          </a:xfrm>
        </p:grpSpPr>
        <p:pic>
          <p:nvPicPr>
            <p:cNvPr id="4" name="图片 3"/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9206" b="2853"/>
            <a:stretch/>
          </p:blipFill>
          <p:spPr bwMode="auto">
            <a:xfrm>
              <a:off x="2625410" y="1919840"/>
              <a:ext cx="4039550" cy="202423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sp>
          <p:nvSpPr>
            <p:cNvPr id="8" name="矩形 7"/>
            <p:cNvSpPr/>
            <p:nvPr/>
          </p:nvSpPr>
          <p:spPr>
            <a:xfrm>
              <a:off x="5008776" y="1594095"/>
              <a:ext cx="1656184" cy="318913"/>
            </a:xfrm>
            <a:prstGeom prst="rect">
              <a:avLst/>
            </a:prstGeom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资产购置审批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779912" y="1995686"/>
            <a:ext cx="4687622" cy="3140232"/>
            <a:chOff x="4427984" y="2113885"/>
            <a:chExt cx="4039550" cy="2348144"/>
          </a:xfrm>
        </p:grpSpPr>
        <p:pic>
          <p:nvPicPr>
            <p:cNvPr id="5" name="图片 4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2432798"/>
              <a:ext cx="4039550" cy="202923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9" name="矩形 8"/>
            <p:cNvSpPr/>
            <p:nvPr/>
          </p:nvSpPr>
          <p:spPr>
            <a:xfrm>
              <a:off x="6811350" y="2113885"/>
              <a:ext cx="1656184" cy="318913"/>
            </a:xfrm>
            <a:prstGeom prst="rect">
              <a:avLst/>
            </a:prstGeom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资产构成分析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4365785" y="259657"/>
            <a:ext cx="46795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资产动态，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全生命周期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</a:p>
        </p:txBody>
      </p:sp>
    </p:spTree>
    <p:extLst>
      <p:ext uri="{BB962C8B-B14F-4D97-AF65-F5344CB8AC3E}">
        <p14:creationId xmlns="" xmlns:p14="http://schemas.microsoft.com/office/powerpoint/2010/main" val="19038768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单个小人70"/>
          <p:cNvSpPr>
            <a:spLocks noGrp="1" noChangeAspect="1" noChangeArrowheads="1"/>
          </p:cNvSpPr>
          <p:nvPr isPhoto="1"/>
        </p:nvSpPr>
        <p:spPr bwMode="auto">
          <a:xfrm>
            <a:off x="4139952" y="843558"/>
            <a:ext cx="2936927" cy="3672221"/>
          </a:xfrm>
          <a:prstGeom prst="rect">
            <a:avLst/>
          </a:prstGeom>
          <a:blipFill dpi="0" rotWithShape="1">
            <a:blip r:embed="rId5" cstate="print">
              <a:extLst>
                <a:ext uri="{BEBA8EAE-BF5A-486C-A8C5-ECC9F3942E4B}">
                  <a14:imgProps xmlns="" xmlns:a14="http://schemas.microsoft.com/office/drawing/2010/main">
                    <a14:imgLayer r:embed="rId6">
                      <a14:imgEffect>
                        <a14:backgroundRemoval t="9961" b="89941" l="9890" r="98657">
                          <a14:foregroundMark x1="71673" y1="17285" x2="71673" y2="17285"/>
                          <a14:foregroundMark x1="72405" y1="20410" x2="72405" y2="20410"/>
                          <a14:foregroundMark x1="77167" y1="22363" x2="77167" y2="22363"/>
                          <a14:foregroundMark x1="78510" y1="24023" x2="78510" y2="24023"/>
                          <a14:foregroundMark x1="79365" y1="25488" x2="79365" y2="25488"/>
                          <a14:foregroundMark x1="75824" y1="66211" x2="75824" y2="66211"/>
                          <a14:foregroundMark x1="73504" y1="83984" x2="73504" y2="83984"/>
                          <a14:foregroundMark x1="77167" y1="81445" x2="77167" y2="81445"/>
                          <a14:foregroundMark x1="75092" y1="80371" x2="75092" y2="80371"/>
                          <a14:foregroundMark x1="72161" y1="79883" x2="72161" y2="79883"/>
                          <a14:foregroundMark x1="77411" y1="77637" x2="77411" y2="77637"/>
                          <a14:foregroundMark x1="73260" y1="17676" x2="73260" y2="17676"/>
                          <a14:foregroundMark x1="58120" y1="12598" x2="58120" y2="12598"/>
                          <a14:foregroundMark x1="64225" y1="13086" x2="64225" y2="13086"/>
                          <a14:foregroundMark x1="73260" y1="14746" x2="73260" y2="14746"/>
                          <a14:foregroundMark x1="80586" y1="24023" x2="80586" y2="24023"/>
                          <a14:foregroundMark x1="80342" y1="25293" x2="80342" y2="25293"/>
                          <a14:foregroundMark x1="79609" y1="27637" x2="79609" y2="27637"/>
                        </a14:backgroundRemoval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endParaRPr lang="zh-CN" altLang="en-US" dirty="0">
              <a:latin typeface="Calibri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27584" y="1563638"/>
            <a:ext cx="2123728" cy="2329308"/>
            <a:chOff x="836391" y="1570190"/>
            <a:chExt cx="2123728" cy="2329308"/>
          </a:xfrm>
        </p:grpSpPr>
        <p:sp>
          <p:nvSpPr>
            <p:cNvPr id="5" name="MH_SubTitle_1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rot="820196">
              <a:off x="1156640" y="1570190"/>
              <a:ext cx="1483230" cy="174374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defRPr/>
              </a:pPr>
              <a:endParaRPr lang="zh-CN" altLang="en-US" sz="16600" b="1" dirty="0">
                <a:solidFill>
                  <a:srgbClr val="E7EDFC"/>
                </a:solidFill>
                <a:latin typeface="POLYA Regular" panose="00000500000000000000" pitchFamily="50" charset="0"/>
                <a:ea typeface="+mn-ea"/>
              </a:endParaRPr>
            </a:p>
          </p:txBody>
        </p:sp>
        <p:sp>
          <p:nvSpPr>
            <p:cNvPr id="6" name="MH_SubTitle_1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36391" y="3291830"/>
              <a:ext cx="2123728" cy="60766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defRPr/>
              </a:pPr>
              <a:r>
                <a:rPr lang="zh-CN" altLang="en-US" sz="3600" b="1" dirty="0" smtClean="0">
                  <a:solidFill>
                    <a:srgbClr val="C00000"/>
                  </a:solidFill>
                  <a:latin typeface="+mn-ea"/>
                  <a:ea typeface="+mn-ea"/>
                </a:rPr>
                <a:t>信息公开</a:t>
              </a:r>
              <a:endParaRPr lang="zh-CN" altLang="en-US" sz="3600" b="1" dirty="0">
                <a:solidFill>
                  <a:srgbClr val="C00000"/>
                </a:solidFill>
                <a:latin typeface="+mn-ea"/>
                <a:ea typeface="+mn-ea"/>
              </a:endParaRPr>
            </a:p>
          </p:txBody>
        </p:sp>
      </p:grpSp>
      <p:pic>
        <p:nvPicPr>
          <p:cNvPr id="7" name="Picture 3" descr="F:\公司项目\2015项目\用友\用友集团\共筑生态 服务企业互联网化产业版\6.png"/>
          <p:cNvPicPr>
            <a:picLocks noChangeAspect="1" noChangeArrowheads="1"/>
          </p:cNvPicPr>
          <p:nvPr/>
        </p:nvPicPr>
        <p:blipFill>
          <a:blip r:embed="rId7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1933" y="1707654"/>
            <a:ext cx="1328738" cy="1641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5508504" y="235765"/>
            <a:ext cx="3600000" cy="560168"/>
            <a:chOff x="5508504" y="235765"/>
            <a:chExt cx="3600000" cy="560168"/>
          </a:xfrm>
        </p:grpSpPr>
        <p:sp>
          <p:nvSpPr>
            <p:cNvPr id="8" name="文本占位符 1"/>
            <p:cNvSpPr txBox="1">
              <a:spLocks/>
            </p:cNvSpPr>
            <p:nvPr/>
          </p:nvSpPr>
          <p:spPr>
            <a:xfrm>
              <a:off x="5580512" y="235765"/>
              <a:ext cx="3455984" cy="53578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171450" indent="-171450" algn="l" rtl="0" eaLnBrk="0" fontAlgn="base" hangingPunct="0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32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查询分析平台</a:t>
              </a:r>
              <a:endParaRPr lang="zh-CN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10" name="直接连接符 9"/>
            <p:cNvSpPr/>
            <p:nvPr/>
          </p:nvSpPr>
          <p:spPr>
            <a:xfrm>
              <a:off x="5508504" y="771550"/>
              <a:ext cx="3600000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直接连接符 10"/>
            <p:cNvSpPr/>
            <p:nvPr/>
          </p:nvSpPr>
          <p:spPr>
            <a:xfrm>
              <a:off x="5508504" y="795933"/>
              <a:ext cx="3600000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="" xmlns:p14="http://schemas.microsoft.com/office/powerpoint/2010/main" val="412909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Screenshot_2015-09-21-00-57-2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37232" y="587396"/>
            <a:ext cx="2309694" cy="4106122"/>
          </a:xfrm>
          <a:prstGeom prst="rect">
            <a:avLst/>
          </a:prstGeom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pic>
        <p:nvPicPr>
          <p:cNvPr id="9" name="图片 8" descr="Screenshot_2015-09-21-00-58-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87232" y="737396"/>
            <a:ext cx="2309694" cy="4106122"/>
          </a:xfrm>
          <a:prstGeom prst="rect">
            <a:avLst/>
          </a:prstGeom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pic>
        <p:nvPicPr>
          <p:cNvPr id="10" name="图片 9" descr="Screenshot_2015-09-21-00-58-3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37232" y="887396"/>
            <a:ext cx="2309694" cy="4106122"/>
          </a:xfrm>
          <a:prstGeom prst="rect">
            <a:avLst/>
          </a:prstGeom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pic>
        <p:nvPicPr>
          <p:cNvPr id="11" name="图片 10" descr="Screenshot_2015-09-21-00-59-09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87232" y="1037396"/>
            <a:ext cx="2309694" cy="4106122"/>
          </a:xfrm>
          <a:prstGeom prst="rect">
            <a:avLst/>
          </a:prstGeom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pic>
        <p:nvPicPr>
          <p:cNvPr id="12" name="图片 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00232" y="697312"/>
            <a:ext cx="2173312" cy="4374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570" y="1214428"/>
            <a:ext cx="2315194" cy="35719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446" y="1357304"/>
            <a:ext cx="2286016" cy="3567314"/>
          </a:xfrm>
          <a:prstGeom prst="rect">
            <a:avLst/>
          </a:prstGeom>
        </p:spPr>
      </p:pic>
      <p:sp>
        <p:nvSpPr>
          <p:cNvPr id="17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81110" y="150977"/>
            <a:ext cx="2627784" cy="607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1" hangingPunct="1">
              <a:lnSpc>
                <a:spcPct val="120000"/>
              </a:lnSpc>
              <a:defRPr lang="zh-CN" altLang="en-US" sz="2800" b="1" dirty="0">
                <a:solidFill>
                  <a:srgbClr val="C00000"/>
                </a:solidFill>
                <a:latin typeface="+mn-ea"/>
                <a:ea typeface="+mn-ea"/>
              </a:defRPr>
            </a:lvl1pPr>
            <a:lvl2pPr marL="742950" indent="-285750">
              <a:defRPr sz="2800">
                <a:latin typeface="Calibri" panose="020F0502020204030204" pitchFamily="34" charset="0"/>
              </a:defRPr>
            </a:lvl2pPr>
            <a:lvl3pPr marL="1143000" indent="-228600">
              <a:defRPr sz="2800">
                <a:latin typeface="Calibri" panose="020F0502020204030204" pitchFamily="34" charset="0"/>
              </a:defRPr>
            </a:lvl3pPr>
            <a:lvl4pPr marL="1600200" indent="-228600">
              <a:defRPr sz="2800">
                <a:latin typeface="Calibri" panose="020F0502020204030204" pitchFamily="34" charset="0"/>
              </a:defRPr>
            </a:lvl4pPr>
            <a:lvl5pPr marL="2057400" indent="-228600">
              <a:defRPr sz="2800"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Calibri" panose="020F0502020204030204" pitchFamily="34" charset="0"/>
              </a:defRPr>
            </a:lvl9pPr>
          </a:lstStyle>
          <a:p>
            <a:r>
              <a:rPr lang="zh-CN" altLang="en-US" dirty="0"/>
              <a:t>以公开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促自律</a:t>
            </a:r>
          </a:p>
        </p:txBody>
      </p:sp>
    </p:spTree>
    <p:extLst>
      <p:ext uri="{BB962C8B-B14F-4D97-AF65-F5344CB8AC3E}">
        <p14:creationId xmlns="" xmlns:p14="http://schemas.microsoft.com/office/powerpoint/2010/main" val="19772924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81110" y="150977"/>
            <a:ext cx="2627784" cy="607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1" hangingPunct="1">
              <a:lnSpc>
                <a:spcPct val="120000"/>
              </a:lnSpc>
              <a:defRPr lang="zh-CN" altLang="en-US" sz="2800" b="1" dirty="0">
                <a:solidFill>
                  <a:srgbClr val="C00000"/>
                </a:solidFill>
                <a:latin typeface="+mn-ea"/>
                <a:ea typeface="+mn-ea"/>
              </a:defRPr>
            </a:lvl1pPr>
            <a:lvl2pPr marL="742950" indent="-285750">
              <a:defRPr sz="2800">
                <a:latin typeface="Calibri" panose="020F0502020204030204" pitchFamily="34" charset="0"/>
              </a:defRPr>
            </a:lvl2pPr>
            <a:lvl3pPr marL="1143000" indent="-228600">
              <a:defRPr sz="2800">
                <a:latin typeface="Calibri" panose="020F0502020204030204" pitchFamily="34" charset="0"/>
              </a:defRPr>
            </a:lvl3pPr>
            <a:lvl4pPr marL="1600200" indent="-228600">
              <a:defRPr sz="2800">
                <a:latin typeface="Calibri" panose="020F0502020204030204" pitchFamily="34" charset="0"/>
              </a:defRPr>
            </a:lvl4pPr>
            <a:lvl5pPr marL="2057400" indent="-228600">
              <a:defRPr sz="2800"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Calibri" panose="020F0502020204030204" pitchFamily="34" charset="0"/>
              </a:defRPr>
            </a:lvl9pPr>
          </a:lstStyle>
          <a:p>
            <a:r>
              <a:rPr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领导</a:t>
            </a:r>
            <a:r>
              <a:rPr altLang="en-US" dirty="0" smtClean="0">
                <a:solidFill>
                  <a:srgbClr val="FF0000"/>
                </a:solidFill>
              </a:rPr>
              <a:t>决策分析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3" name="图片 92"/>
          <p:cNvPicPr>
            <a:picLocks noChangeAspect="1" noChangeArrowheads="1"/>
          </p:cNvPicPr>
          <p:nvPr/>
        </p:nvPicPr>
        <p:blipFill>
          <a:blip r:embed="rId4" cstate="print"/>
          <a:srcRect t="3056"/>
          <a:stretch>
            <a:fillRect/>
          </a:stretch>
        </p:blipFill>
        <p:spPr bwMode="auto">
          <a:xfrm>
            <a:off x="428596" y="714362"/>
            <a:ext cx="6794685" cy="4139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3" descr="C:\Documents and Settings\Administrator\桌面\未标题-2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714362"/>
            <a:ext cx="700092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D:\02Workinf\JPG\截图\A++财务分析-比对分析图片\行政单位支出分析_单位-支出类型分析_柱图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2976" y="714362"/>
            <a:ext cx="711318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D:\02Workinf\JPG\截图\高校\高校决策－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09756" y="714362"/>
            <a:ext cx="703421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9772924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785800"/>
            <a:ext cx="6786578" cy="4071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-32" y="1142990"/>
            <a:ext cx="25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六大业务全覆盖</a:t>
            </a:r>
            <a:endParaRPr lang="en-US" altLang="zh-CN" b="1" dirty="0" smtClean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32" y="1857370"/>
            <a:ext cx="25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内控监督评价</a:t>
            </a:r>
            <a:endParaRPr lang="en-US" altLang="zh-CN" b="1" dirty="0" smtClean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32" y="2653984"/>
            <a:ext cx="25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政策制度随时查</a:t>
            </a:r>
            <a:endParaRPr lang="en-US" altLang="zh-CN" b="1" dirty="0" smtClean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32" y="3500444"/>
            <a:ext cx="25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代办工作、通知</a:t>
            </a:r>
            <a:endParaRPr lang="en-US" altLang="zh-CN" b="1" dirty="0" smtClean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2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81110" y="71420"/>
            <a:ext cx="2627784" cy="607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1" hangingPunct="1">
              <a:lnSpc>
                <a:spcPct val="120000"/>
              </a:lnSpc>
              <a:defRPr lang="zh-CN" altLang="en-US" sz="2800" b="1" dirty="0">
                <a:solidFill>
                  <a:srgbClr val="C00000"/>
                </a:solidFill>
                <a:latin typeface="+mn-ea"/>
                <a:ea typeface="+mn-ea"/>
              </a:defRPr>
            </a:lvl1pPr>
            <a:lvl2pPr marL="742950" indent="-285750">
              <a:defRPr sz="2800">
                <a:latin typeface="Calibri" panose="020F0502020204030204" pitchFamily="34" charset="0"/>
              </a:defRPr>
            </a:lvl2pPr>
            <a:lvl3pPr marL="1143000" indent="-228600">
              <a:defRPr sz="2800">
                <a:latin typeface="Calibri" panose="020F0502020204030204" pitchFamily="34" charset="0"/>
              </a:defRPr>
            </a:lvl3pPr>
            <a:lvl4pPr marL="1600200" indent="-228600">
              <a:defRPr sz="2800">
                <a:latin typeface="Calibri" panose="020F0502020204030204" pitchFamily="34" charset="0"/>
              </a:defRPr>
            </a:lvl4pPr>
            <a:lvl5pPr marL="2057400" indent="-228600">
              <a:defRPr sz="2800"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Calibri" panose="020F0502020204030204" pitchFamily="34" charset="0"/>
              </a:defRPr>
            </a:lvl9pPr>
          </a:lstStyle>
          <a:p>
            <a:r>
              <a:rPr dirty="0" smtClean="0"/>
              <a:t>特点</a:t>
            </a:r>
            <a:endParaRPr dirty="0"/>
          </a:p>
        </p:txBody>
      </p:sp>
      <p:sp>
        <p:nvSpPr>
          <p:cNvPr id="23" name="圆角矩形 22"/>
          <p:cNvSpPr/>
          <p:nvPr/>
        </p:nvSpPr>
        <p:spPr>
          <a:xfrm>
            <a:off x="2571736" y="1357304"/>
            <a:ext cx="5000660" cy="1643074"/>
          </a:xfrm>
          <a:prstGeom prst="roundRect">
            <a:avLst/>
          </a:prstGeom>
          <a:solidFill>
            <a:srgbClr val="002060">
              <a:alpha val="4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5347308" y="3000378"/>
            <a:ext cx="2143140" cy="785818"/>
          </a:xfrm>
          <a:prstGeom prst="roundRect">
            <a:avLst/>
          </a:prstGeom>
          <a:solidFill>
            <a:srgbClr val="002060">
              <a:alpha val="4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7643834" y="3571882"/>
            <a:ext cx="1357322" cy="1071570"/>
          </a:xfrm>
          <a:prstGeom prst="roundRect">
            <a:avLst/>
          </a:prstGeom>
          <a:solidFill>
            <a:srgbClr val="002060">
              <a:alpha val="4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7643834" y="1285866"/>
            <a:ext cx="1357322" cy="1500198"/>
          </a:xfrm>
          <a:prstGeom prst="roundRect">
            <a:avLst/>
          </a:prstGeom>
          <a:solidFill>
            <a:srgbClr val="002060">
              <a:alpha val="4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1821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Other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Other"/>
  <p:tag name="MH_ORDER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Other"/>
  <p:tag name="MH_ORD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Other"/>
  <p:tag name="MH_ORD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Other"/>
  <p:tag name="MH_ORDER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Other"/>
  <p:tag name="MH_ORDER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Other"/>
  <p:tag name="MH_ORDER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Other"/>
  <p:tag name="MH_ORDER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Other"/>
  <p:tag name="MH_ORDER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Other"/>
  <p:tag name="MH_ORDER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Other"/>
  <p:tag name="MH_ORDER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Other"/>
  <p:tag name="MH_ORDER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Title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08085629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2016品牌新标PPT模板">
  <a:themeElements>
    <a:clrScheme name="6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主题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8_Office 主题">
  <a:themeElements>
    <a:clrScheme name="6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主题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Office 主题">
  <a:themeElements>
    <a:clrScheme name="5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5_Office 主题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主题">
  <a:themeElements>
    <a:clrScheme name="7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">
      <a:majorFont>
        <a:latin typeface="Calibri"/>
        <a:ea typeface="黑体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1_Office 主题">
  <a:themeElements>
    <a:clrScheme name="7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">
      <a:majorFont>
        <a:latin typeface="Calibri"/>
        <a:ea typeface="黑体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9_Office 主题">
  <a:themeElements>
    <a:clrScheme name="7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">
      <a:majorFont>
        <a:latin typeface="Calibri"/>
        <a:ea typeface="黑体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5_穿越">
  <a:themeElements>
    <a:clrScheme name="2_穿越 1">
      <a:dk1>
        <a:srgbClr val="4E5B6F"/>
      </a:dk1>
      <a:lt1>
        <a:srgbClr val="FFFFFF"/>
      </a:lt1>
      <a:dk2>
        <a:srgbClr val="000000"/>
      </a:dk2>
      <a:lt2>
        <a:srgbClr val="D6ECFF"/>
      </a:lt2>
      <a:accent1>
        <a:srgbClr val="7FD13B"/>
      </a:accent1>
      <a:accent2>
        <a:srgbClr val="EA157A"/>
      </a:accent2>
      <a:accent3>
        <a:srgbClr val="AAAAAA"/>
      </a:accent3>
      <a:accent4>
        <a:srgbClr val="DADADA"/>
      </a:accent4>
      <a:accent5>
        <a:srgbClr val="C0E5AF"/>
      </a:accent5>
      <a:accent6>
        <a:srgbClr val="D4126E"/>
      </a:accent6>
      <a:hlink>
        <a:srgbClr val="EB8803"/>
      </a:hlink>
      <a:folHlink>
        <a:srgbClr val="5F7791"/>
      </a:folHlink>
    </a:clrScheme>
    <a:fontScheme name="2_穿越">
      <a:majorFont>
        <a:latin typeface="Consolas"/>
        <a:ea typeface="华文楷体"/>
        <a:cs typeface=""/>
      </a:majorFont>
      <a:minorFont>
        <a:latin typeface="Corbe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2_穿越 1">
        <a:dk1>
          <a:srgbClr val="4E5B6F"/>
        </a:dk1>
        <a:lt1>
          <a:srgbClr val="FFFFFF"/>
        </a:lt1>
        <a:dk2>
          <a:srgbClr val="000000"/>
        </a:dk2>
        <a:lt2>
          <a:srgbClr val="D6ECFF"/>
        </a:lt2>
        <a:accent1>
          <a:srgbClr val="7FD13B"/>
        </a:accent1>
        <a:accent2>
          <a:srgbClr val="EA157A"/>
        </a:accent2>
        <a:accent3>
          <a:srgbClr val="AAAAAA"/>
        </a:accent3>
        <a:accent4>
          <a:srgbClr val="DADADA"/>
        </a:accent4>
        <a:accent5>
          <a:srgbClr val="C0E5AF"/>
        </a:accent5>
        <a:accent6>
          <a:srgbClr val="D4126E"/>
        </a:accent6>
        <a:hlink>
          <a:srgbClr val="EB8803"/>
        </a:hlink>
        <a:folHlink>
          <a:srgbClr val="5F779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穿越">
  <a:themeElements>
    <a:clrScheme name="2_穿越 1">
      <a:dk1>
        <a:srgbClr val="4E5B6F"/>
      </a:dk1>
      <a:lt1>
        <a:srgbClr val="FFFFFF"/>
      </a:lt1>
      <a:dk2>
        <a:srgbClr val="000000"/>
      </a:dk2>
      <a:lt2>
        <a:srgbClr val="D6ECFF"/>
      </a:lt2>
      <a:accent1>
        <a:srgbClr val="7FD13B"/>
      </a:accent1>
      <a:accent2>
        <a:srgbClr val="EA157A"/>
      </a:accent2>
      <a:accent3>
        <a:srgbClr val="AAAAAA"/>
      </a:accent3>
      <a:accent4>
        <a:srgbClr val="DADADA"/>
      </a:accent4>
      <a:accent5>
        <a:srgbClr val="C0E5AF"/>
      </a:accent5>
      <a:accent6>
        <a:srgbClr val="D4126E"/>
      </a:accent6>
      <a:hlink>
        <a:srgbClr val="EB8803"/>
      </a:hlink>
      <a:folHlink>
        <a:srgbClr val="5F7791"/>
      </a:folHlink>
    </a:clrScheme>
    <a:fontScheme name="2_穿越">
      <a:majorFont>
        <a:latin typeface="Consolas"/>
        <a:ea typeface="华文楷体"/>
        <a:cs typeface=""/>
      </a:majorFont>
      <a:minorFont>
        <a:latin typeface="Corbe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2_穿越 1">
        <a:dk1>
          <a:srgbClr val="4E5B6F"/>
        </a:dk1>
        <a:lt1>
          <a:srgbClr val="FFFFFF"/>
        </a:lt1>
        <a:dk2>
          <a:srgbClr val="000000"/>
        </a:dk2>
        <a:lt2>
          <a:srgbClr val="D6ECFF"/>
        </a:lt2>
        <a:accent1>
          <a:srgbClr val="7FD13B"/>
        </a:accent1>
        <a:accent2>
          <a:srgbClr val="EA157A"/>
        </a:accent2>
        <a:accent3>
          <a:srgbClr val="AAAAAA"/>
        </a:accent3>
        <a:accent4>
          <a:srgbClr val="DADADA"/>
        </a:accent4>
        <a:accent5>
          <a:srgbClr val="C0E5AF"/>
        </a:accent5>
        <a:accent6>
          <a:srgbClr val="D4126E"/>
        </a:accent6>
        <a:hlink>
          <a:srgbClr val="EB8803"/>
        </a:hlink>
        <a:folHlink>
          <a:srgbClr val="5F779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2012品牌新标PPT模板</Template>
  <TotalTime>7527</TotalTime>
  <Pages>0</Pages>
  <Words>3403</Words>
  <Characters>0</Characters>
  <Application>Microsoft Office PowerPoint</Application>
  <DocSecurity>0</DocSecurity>
  <PresentationFormat>全屏显示(16:9)</PresentationFormat>
  <Lines>0</Lines>
  <Paragraphs>810</Paragraphs>
  <Slides>82</Slides>
  <Notes>80</Notes>
  <HiddenSlides>1</HiddenSlides>
  <MMClips>0</MMClips>
  <ScaleCrop>false</ScaleCrop>
  <HeadingPairs>
    <vt:vector size="4" baseType="variant">
      <vt:variant>
        <vt:lpstr>主题</vt:lpstr>
      </vt:variant>
      <vt:variant>
        <vt:i4>14</vt:i4>
      </vt:variant>
      <vt:variant>
        <vt:lpstr>幻灯片标题</vt:lpstr>
      </vt:variant>
      <vt:variant>
        <vt:i4>82</vt:i4>
      </vt:variant>
    </vt:vector>
  </HeadingPairs>
  <TitlesOfParts>
    <vt:vector size="96" baseType="lpstr">
      <vt:lpstr>2016品牌新标PPT模板</vt:lpstr>
      <vt:lpstr>8_Office 主题</vt:lpstr>
      <vt:lpstr>5_Office 主题</vt:lpstr>
      <vt:lpstr>10_Office 主题</vt:lpstr>
      <vt:lpstr>11_Office 主题</vt:lpstr>
      <vt:lpstr>4_自定义设计方案</vt:lpstr>
      <vt:lpstr>5_自定义设计方案</vt:lpstr>
      <vt:lpstr>9_Office 主题</vt:lpstr>
      <vt:lpstr>5_穿越</vt:lpstr>
      <vt:lpstr>6_穿越</vt:lpstr>
      <vt:lpstr>自定义设计方案</vt:lpstr>
      <vt:lpstr>2_自定义设计方案</vt:lpstr>
      <vt:lpstr>Office 主题</vt:lpstr>
      <vt:lpstr>1_自定义设计方案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  <vt:lpstr>幻灯片 47</vt:lpstr>
      <vt:lpstr>幻灯片 48</vt:lpstr>
      <vt:lpstr>幻灯片 49</vt:lpstr>
      <vt:lpstr>幻灯片 50</vt:lpstr>
      <vt:lpstr>幻灯片 51</vt:lpstr>
      <vt:lpstr>幻灯片 52</vt:lpstr>
      <vt:lpstr>幻灯片 53</vt:lpstr>
      <vt:lpstr>幻灯片 54</vt:lpstr>
      <vt:lpstr>幻灯片 55</vt:lpstr>
      <vt:lpstr>幻灯片 56</vt:lpstr>
      <vt:lpstr>幻灯片 57</vt:lpstr>
      <vt:lpstr>幻灯片 58</vt:lpstr>
      <vt:lpstr>幻灯片 59</vt:lpstr>
      <vt:lpstr>幻灯片 60</vt:lpstr>
      <vt:lpstr>幻灯片 61</vt:lpstr>
      <vt:lpstr>幻灯片 62</vt:lpstr>
      <vt:lpstr>幻灯片 63</vt:lpstr>
      <vt:lpstr>幻灯片 64</vt:lpstr>
      <vt:lpstr>幻灯片 65</vt:lpstr>
      <vt:lpstr>幻灯片 66</vt:lpstr>
      <vt:lpstr>幻灯片 67</vt:lpstr>
      <vt:lpstr>幻灯片 68</vt:lpstr>
      <vt:lpstr>幻灯片 69</vt:lpstr>
      <vt:lpstr>幻灯片 70</vt:lpstr>
      <vt:lpstr>幻灯片 71</vt:lpstr>
      <vt:lpstr>幻灯片 72</vt:lpstr>
      <vt:lpstr>幻灯片 73</vt:lpstr>
      <vt:lpstr>幻灯片 74</vt:lpstr>
      <vt:lpstr>幻灯片 75</vt:lpstr>
      <vt:lpstr>幻灯片 76</vt:lpstr>
      <vt:lpstr>幻灯片 77</vt:lpstr>
      <vt:lpstr>幻灯片 78</vt:lpstr>
      <vt:lpstr>幻灯片 79</vt:lpstr>
      <vt:lpstr>幻灯片 80</vt:lpstr>
      <vt:lpstr>幻灯片 81</vt:lpstr>
      <vt:lpstr>幻灯片 82</vt:lpstr>
    </vt:vector>
  </TitlesOfParts>
  <Company>微软中国</Company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</cp:lastModifiedBy>
  <cp:revision>774</cp:revision>
  <cp:lastPrinted>1601-01-01T00:00:00Z</cp:lastPrinted>
  <dcterms:created xsi:type="dcterms:W3CDTF">2012-06-06T07:05:01Z</dcterms:created>
  <dcterms:modified xsi:type="dcterms:W3CDTF">2017-06-14T12:42:41Z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2052-6.6.0.2461</vt:lpwstr>
  </property>
</Properties>
</file>